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sldIdLst>
    <p:sldId id="256" r:id="rId3"/>
    <p:sldId id="257" r:id="rId4"/>
    <p:sldId id="258" r:id="rId5"/>
    <p:sldId id="259" r:id="rId6"/>
    <p:sldId id="260" r:id="rId7"/>
    <p:sldId id="266" r:id="rId8"/>
    <p:sldId id="261" r:id="rId9"/>
    <p:sldId id="262" r:id="rId10"/>
    <p:sldId id="263" r:id="rId11"/>
    <p:sldId id="265" r:id="rId12"/>
    <p:sldId id="264" r:id="rId13"/>
    <p:sldId id="267" r:id="rId14"/>
    <p:sldId id="268" r:id="rId15"/>
    <p:sldId id="269" r:id="rId16"/>
    <p:sldId id="270" r:id="rId17"/>
  </p:sldIdLst>
  <p:sldSz cx="12192000" cy="6858000"/>
  <p:notesSz cx="6858000" cy="9144000"/>
  <p:embeddedFontLst>
    <p:embeddedFont>
      <p:font typeface="Aharoni" panose="02010803020104030203" pitchFamily="2" charset="-79"/>
      <p:bold r:id="rId18"/>
    </p:embeddedFont>
    <p:embeddedFont>
      <p:font typeface="Algerian" panose="04020705040A02060702" pitchFamily="82" charset="0"/>
      <p:regular r:id="rId19"/>
    </p:embeddedFont>
    <p:embeddedFont>
      <p:font typeface="Arial Rounded MT Bold" panose="020F0704030504030204" pitchFamily="3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entury Gothic" panose="020B0502020202020204" pitchFamily="34" charset="0"/>
      <p:regular r:id="rId27"/>
      <p:bold r:id="rId28"/>
      <p:italic r:id="rId29"/>
      <p:boldItalic r:id="rId30"/>
    </p:embeddedFont>
    <p:embeddedFont>
      <p:font typeface="Wingdings 3" panose="05040102010807070707" pitchFamily="18" charset="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reya Mondal" initials="SM" lastIdx="1" clrIdx="0">
    <p:extLst>
      <p:ext uri="{19B8F6BF-5375-455C-9EA6-DF929625EA0E}">
        <p15:presenceInfo xmlns:p15="http://schemas.microsoft.com/office/powerpoint/2012/main" userId="fec6e76c20e0ac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4C50"/>
    <a:srgbClr val="E96C17"/>
    <a:srgbClr val="FFFF99"/>
    <a:srgbClr val="003300"/>
    <a:srgbClr val="FF5050"/>
    <a:srgbClr val="FF66FF"/>
    <a:srgbClr val="6F6F0F"/>
    <a:srgbClr val="FF3300"/>
    <a:srgbClr val="33330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94291" autoAdjust="0"/>
  </p:normalViewPr>
  <p:slideViewPr>
    <p:cSldViewPr snapToGrid="0">
      <p:cViewPr varScale="1">
        <p:scale>
          <a:sx n="72" d="100"/>
          <a:sy n="72" d="100"/>
        </p:scale>
        <p:origin x="804"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B0D37-38DB-4CE2-BC01-05314DF4D74A}" type="doc">
      <dgm:prSet loTypeId="urn:microsoft.com/office/officeart/2005/8/layout/target3" loCatId="relationship" qsTypeId="urn:microsoft.com/office/officeart/2005/8/quickstyle/simple1" qsCatId="simple" csTypeId="urn:microsoft.com/office/officeart/2005/8/colors/colorful4" csCatId="colorful" phldr="1"/>
      <dgm:spPr/>
      <dgm:t>
        <a:bodyPr/>
        <a:lstStyle/>
        <a:p>
          <a:endParaRPr lang="en-IN"/>
        </a:p>
      </dgm:t>
    </dgm:pt>
    <dgm:pt modelId="{C6F407FA-0EF8-431F-AE4F-AEDC24DD7B79}">
      <dgm:prSet/>
      <dgm:spPr/>
      <dgm:t>
        <a:bodyPr/>
        <a:lstStyle/>
        <a:p>
          <a:r>
            <a:rPr lang="en-US" dirty="0"/>
            <a:t>CLASS - VIII</a:t>
          </a:r>
          <a:endParaRPr lang="en-IN" dirty="0"/>
        </a:p>
      </dgm:t>
    </dgm:pt>
    <dgm:pt modelId="{6265B5E8-0F77-4CEB-A29B-7A8784567E13}" type="parTrans" cxnId="{121E2E19-A21B-4989-86DF-52EDDC22DFB8}">
      <dgm:prSet/>
      <dgm:spPr/>
      <dgm:t>
        <a:bodyPr/>
        <a:lstStyle/>
        <a:p>
          <a:endParaRPr lang="en-IN"/>
        </a:p>
      </dgm:t>
    </dgm:pt>
    <dgm:pt modelId="{1E9A704A-2BC9-401A-AE07-2A918230E9A1}" type="sibTrans" cxnId="{121E2E19-A21B-4989-86DF-52EDDC22DFB8}">
      <dgm:prSet/>
      <dgm:spPr/>
      <dgm:t>
        <a:bodyPr/>
        <a:lstStyle/>
        <a:p>
          <a:endParaRPr lang="en-IN"/>
        </a:p>
      </dgm:t>
    </dgm:pt>
    <dgm:pt modelId="{F2B6CD52-3462-4658-AE83-7FBC8ACA335C}" type="pres">
      <dgm:prSet presAssocID="{E08B0D37-38DB-4CE2-BC01-05314DF4D74A}" presName="Name0" presStyleCnt="0">
        <dgm:presLayoutVars>
          <dgm:chMax val="7"/>
          <dgm:dir/>
          <dgm:animLvl val="lvl"/>
          <dgm:resizeHandles val="exact"/>
        </dgm:presLayoutVars>
      </dgm:prSet>
      <dgm:spPr/>
    </dgm:pt>
    <dgm:pt modelId="{681AAAA8-AD19-4701-B745-64279436A532}" type="pres">
      <dgm:prSet presAssocID="{C6F407FA-0EF8-431F-AE4F-AEDC24DD7B79}" presName="circle1" presStyleLbl="node1" presStyleIdx="0" presStyleCnt="1"/>
      <dgm:spPr/>
    </dgm:pt>
    <dgm:pt modelId="{BB069DFA-BF2F-423D-BE5E-7C670643CFA8}" type="pres">
      <dgm:prSet presAssocID="{C6F407FA-0EF8-431F-AE4F-AEDC24DD7B79}" presName="space" presStyleCnt="0"/>
      <dgm:spPr/>
    </dgm:pt>
    <dgm:pt modelId="{B0714B49-AA24-4533-AF4D-62D7E371811F}" type="pres">
      <dgm:prSet presAssocID="{C6F407FA-0EF8-431F-AE4F-AEDC24DD7B79}" presName="rect1" presStyleLbl="alignAcc1" presStyleIdx="0" presStyleCnt="1" custAng="0" custLinFactNeighborX="2445" custLinFactNeighborY="-20817"/>
      <dgm:spPr/>
    </dgm:pt>
    <dgm:pt modelId="{74B42247-20E8-4A11-80B2-89218DC8C048}" type="pres">
      <dgm:prSet presAssocID="{C6F407FA-0EF8-431F-AE4F-AEDC24DD7B79}" presName="rect1ParTxNoCh" presStyleLbl="alignAcc1" presStyleIdx="0" presStyleCnt="1">
        <dgm:presLayoutVars>
          <dgm:chMax val="1"/>
          <dgm:bulletEnabled val="1"/>
        </dgm:presLayoutVars>
      </dgm:prSet>
      <dgm:spPr/>
    </dgm:pt>
  </dgm:ptLst>
  <dgm:cxnLst>
    <dgm:cxn modelId="{121E2E19-A21B-4989-86DF-52EDDC22DFB8}" srcId="{E08B0D37-38DB-4CE2-BC01-05314DF4D74A}" destId="{C6F407FA-0EF8-431F-AE4F-AEDC24DD7B79}" srcOrd="0" destOrd="0" parTransId="{6265B5E8-0F77-4CEB-A29B-7A8784567E13}" sibTransId="{1E9A704A-2BC9-401A-AE07-2A918230E9A1}"/>
    <dgm:cxn modelId="{0871C623-EEB3-4A96-A759-AA993A87EF04}" type="presOf" srcId="{E08B0D37-38DB-4CE2-BC01-05314DF4D74A}" destId="{F2B6CD52-3462-4658-AE83-7FBC8ACA335C}" srcOrd="0" destOrd="0" presId="urn:microsoft.com/office/officeart/2005/8/layout/target3"/>
    <dgm:cxn modelId="{4230B36E-D06C-4831-8ABB-BFD251026943}" type="presOf" srcId="{C6F407FA-0EF8-431F-AE4F-AEDC24DD7B79}" destId="{74B42247-20E8-4A11-80B2-89218DC8C048}" srcOrd="1" destOrd="0" presId="urn:microsoft.com/office/officeart/2005/8/layout/target3"/>
    <dgm:cxn modelId="{0EF07ECD-7067-4070-8B37-024AC3ED8155}" type="presOf" srcId="{C6F407FA-0EF8-431F-AE4F-AEDC24DD7B79}" destId="{B0714B49-AA24-4533-AF4D-62D7E371811F}" srcOrd="0" destOrd="0" presId="urn:microsoft.com/office/officeart/2005/8/layout/target3"/>
    <dgm:cxn modelId="{916869E2-BEE5-4DCD-AFD3-4081532E0EA3}" type="presParOf" srcId="{F2B6CD52-3462-4658-AE83-7FBC8ACA335C}" destId="{681AAAA8-AD19-4701-B745-64279436A532}" srcOrd="0" destOrd="0" presId="urn:microsoft.com/office/officeart/2005/8/layout/target3"/>
    <dgm:cxn modelId="{C386C4B3-DCAE-49DE-B199-C9A498DD7C4D}" type="presParOf" srcId="{F2B6CD52-3462-4658-AE83-7FBC8ACA335C}" destId="{BB069DFA-BF2F-423D-BE5E-7C670643CFA8}" srcOrd="1" destOrd="0" presId="urn:microsoft.com/office/officeart/2005/8/layout/target3"/>
    <dgm:cxn modelId="{C133F93B-3620-4410-8745-60E37F1EA983}" type="presParOf" srcId="{F2B6CD52-3462-4658-AE83-7FBC8ACA335C}" destId="{B0714B49-AA24-4533-AF4D-62D7E371811F}" srcOrd="2" destOrd="0" presId="urn:microsoft.com/office/officeart/2005/8/layout/target3"/>
    <dgm:cxn modelId="{5A33F84F-59EC-4266-BD93-E9537229C3E2}" type="presParOf" srcId="{F2B6CD52-3462-4658-AE83-7FBC8ACA335C}" destId="{74B42247-20E8-4A11-80B2-89218DC8C048}" srcOrd="3"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AAAA8-AD19-4701-B745-64279436A532}">
      <dsp:nvSpPr>
        <dsp:cNvPr id="0" name=""/>
        <dsp:cNvSpPr/>
      </dsp:nvSpPr>
      <dsp:spPr>
        <a:xfrm>
          <a:off x="0" y="0"/>
          <a:ext cx="1368427" cy="1368427"/>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14B49-AA24-4533-AF4D-62D7E371811F}">
      <dsp:nvSpPr>
        <dsp:cNvPr id="0" name=""/>
        <dsp:cNvSpPr/>
      </dsp:nvSpPr>
      <dsp:spPr>
        <a:xfrm>
          <a:off x="684213" y="0"/>
          <a:ext cx="2876441" cy="136842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CLASS - VIII</a:t>
          </a:r>
          <a:endParaRPr lang="en-IN" sz="4400" kern="1200" dirty="0"/>
        </a:p>
      </dsp:txBody>
      <dsp:txXfrm>
        <a:off x="684213" y="0"/>
        <a:ext cx="2876441" cy="136842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D12C-64D1-481F-8C7B-66D874BFFE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EA15BC8-59FE-4200-B427-3B4213EE2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BD05745-9783-4651-BB94-30E05421928A}"/>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a:extLst>
              <a:ext uri="{FF2B5EF4-FFF2-40B4-BE49-F238E27FC236}">
                <a16:creationId xmlns:a16="http://schemas.microsoft.com/office/drawing/2014/main" id="{5DBA74CB-BDCD-49BA-A541-1D2D3DBD811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647044-F075-41CC-9959-C494369FA91C}"/>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73298218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A5-7354-44B0-B04C-6855F0BAE52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CD97283-EC86-41C3-803B-FEABE51804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36279EF-6512-4B72-A735-2BBA703C110B}"/>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a:extLst>
              <a:ext uri="{FF2B5EF4-FFF2-40B4-BE49-F238E27FC236}">
                <a16:creationId xmlns:a16="http://schemas.microsoft.com/office/drawing/2014/main" id="{6A79E9D9-681A-4908-899C-EF0302031D1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23ED99-DC98-4605-A98F-183C51CA5254}"/>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179115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9C145-1E02-4F93-A1E4-286386938B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D79D3D1-FE6A-476A-A13E-C73939F559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0AAC90-A377-4B23-84B2-F6005AA06179}"/>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a:extLst>
              <a:ext uri="{FF2B5EF4-FFF2-40B4-BE49-F238E27FC236}">
                <a16:creationId xmlns:a16="http://schemas.microsoft.com/office/drawing/2014/main" id="{4813F2B6-707F-496B-BB25-8D2742977E4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9EE9FD-AFC1-4650-8D99-8E0AD51A590B}"/>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808259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415684332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69639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3806722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16344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7AA164-1DCA-49CE-A9BD-BDFE980E9E97}" type="datetimeFigureOut">
              <a:rPr lang="en-IN" smtClean="0"/>
              <a:t>08-07-2020</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760311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7AA164-1DCA-49CE-A9BD-BDFE980E9E97}" type="datetimeFigureOut">
              <a:rPr lang="en-IN" smtClean="0"/>
              <a:t>08-07-2020</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1206554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AA164-1DCA-49CE-A9BD-BDFE980E9E97}" type="datetimeFigureOut">
              <a:rPr lang="en-IN" smtClean="0"/>
              <a:t>08-07-2020</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401250384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75852754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EEF9-E823-41E4-9FC8-0B64A781384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1AF9673-D68A-4E94-A72C-1FED827E8A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4A63EF-1E33-4593-BEAC-F9DE56296472}"/>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a:extLst>
              <a:ext uri="{FF2B5EF4-FFF2-40B4-BE49-F238E27FC236}">
                <a16:creationId xmlns:a16="http://schemas.microsoft.com/office/drawing/2014/main" id="{5A5BE210-2FC1-4B71-AAC8-8C32921DF6F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FA77CD-3DC7-4991-A0BE-5AD5BC696108}"/>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3439683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47493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1592300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F99379-3177-48D0-A205-801E2E7AAEBD}"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52989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243776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F99379-3177-48D0-A205-801E2E7AAEBD}"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0765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386319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9349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59322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4037-4B02-495D-B367-0EC47614D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93011DC-9113-45D6-BBF4-176A9D81A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351EF5-783A-4359-8E92-7A21181D2C5A}"/>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5" name="Footer Placeholder 4">
            <a:extLst>
              <a:ext uri="{FF2B5EF4-FFF2-40B4-BE49-F238E27FC236}">
                <a16:creationId xmlns:a16="http://schemas.microsoft.com/office/drawing/2014/main" id="{FC7517DE-3FEC-4D3E-93DD-A9531281D54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22D472-4545-4553-AAEA-232A6790FC94}"/>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76788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E393-BEB9-4E19-9A3C-004EAD54FBD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43DA5DE-49E7-4B14-B67A-4F46899839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ED9E30A-E687-4826-BA9E-C34207FB18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4DE5F2F-1861-4D66-AD7A-385EA9694DA9}"/>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a:extLst>
              <a:ext uri="{FF2B5EF4-FFF2-40B4-BE49-F238E27FC236}">
                <a16:creationId xmlns:a16="http://schemas.microsoft.com/office/drawing/2014/main" id="{C74CF22A-4E81-4E2E-BC90-CCA9B157349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5E54B2F-F03A-46B2-B0D7-D394FB7977C6}"/>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396593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A7A0-C1CF-4803-AABD-30950FDD321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E98B656-91FE-4A10-9F9D-5BD788EA86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0213BF-7BF3-4929-952D-2D63CB8F24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EEA2AE4-E6B0-47E4-A612-554CA7A1B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2A725-A053-4DDC-A175-777A8A64E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AC52410-D2BF-49BC-A35B-57269661DF79}"/>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8" name="Footer Placeholder 7">
            <a:extLst>
              <a:ext uri="{FF2B5EF4-FFF2-40B4-BE49-F238E27FC236}">
                <a16:creationId xmlns:a16="http://schemas.microsoft.com/office/drawing/2014/main" id="{4100F0E3-EE00-4E14-B702-FE8C71E35B8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6B88316-475B-4C74-9855-6BDEDBF30972}"/>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96547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16D1-B97E-428E-8349-DC98ADC7297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593014D-F7E8-43C9-9CF0-687AB4C275D8}"/>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4" name="Footer Placeholder 3">
            <a:extLst>
              <a:ext uri="{FF2B5EF4-FFF2-40B4-BE49-F238E27FC236}">
                <a16:creationId xmlns:a16="http://schemas.microsoft.com/office/drawing/2014/main" id="{1D0DAD31-2BB7-4063-B1AA-52E46A92866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9209250-77A0-42F4-AD04-D20740BA3D8F}"/>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1374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E1238-E5F2-4EE3-8CF9-CEB0BEEAA705}"/>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3" name="Footer Placeholder 2">
            <a:extLst>
              <a:ext uri="{FF2B5EF4-FFF2-40B4-BE49-F238E27FC236}">
                <a16:creationId xmlns:a16="http://schemas.microsoft.com/office/drawing/2014/main" id="{B7CD0CD9-D6D0-41D1-959D-11982E5D617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713D625-E0D9-474E-AA1F-A2DC425852AB}"/>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20087123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6AB2-58FD-45E4-B9F7-523D523C1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0F0D787-27D4-4D0A-BDB4-89263B1AC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82FA5B2-8D52-4181-9F91-737EFBD35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84691-73C0-4753-9C56-0BBD6C2A8258}"/>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a:extLst>
              <a:ext uri="{FF2B5EF4-FFF2-40B4-BE49-F238E27FC236}">
                <a16:creationId xmlns:a16="http://schemas.microsoft.com/office/drawing/2014/main" id="{371075A2-DA31-4F5B-B6DF-157A9830982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C0BB56D-361D-4D7D-97A5-4359B4E96087}"/>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4234545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6853-65D8-4E77-B088-125A15CD4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88A37DA-C5D7-4ACB-9A2A-54FE15644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03F994A-E7D6-4B64-88BE-99630DAAD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7BE7D-3290-4533-94EC-77A94F1A90B8}"/>
              </a:ext>
            </a:extLst>
          </p:cNvPr>
          <p:cNvSpPr>
            <a:spLocks noGrp="1"/>
          </p:cNvSpPr>
          <p:nvPr>
            <p:ph type="dt" sz="half" idx="10"/>
          </p:nvPr>
        </p:nvSpPr>
        <p:spPr/>
        <p:txBody>
          <a:bodyPr/>
          <a:lstStyle/>
          <a:p>
            <a:fld id="{737AA164-1DCA-49CE-A9BD-BDFE980E9E97}" type="datetimeFigureOut">
              <a:rPr lang="en-IN" smtClean="0"/>
              <a:t>08-07-2020</a:t>
            </a:fld>
            <a:endParaRPr lang="en-IN"/>
          </a:p>
        </p:txBody>
      </p:sp>
      <p:sp>
        <p:nvSpPr>
          <p:cNvPr id="6" name="Footer Placeholder 5">
            <a:extLst>
              <a:ext uri="{FF2B5EF4-FFF2-40B4-BE49-F238E27FC236}">
                <a16:creationId xmlns:a16="http://schemas.microsoft.com/office/drawing/2014/main" id="{A667B5FC-EEB0-40FD-8F97-48404713F33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1F4C4F4-837E-470D-B000-50DF3286EC3D}"/>
              </a:ext>
            </a:extLst>
          </p:cNvPr>
          <p:cNvSpPr>
            <a:spLocks noGrp="1"/>
          </p:cNvSpPr>
          <p:nvPr>
            <p:ph type="sldNum" sz="quarter" idx="12"/>
          </p:nvPr>
        </p:nvSpPr>
        <p:spPr/>
        <p:txBody>
          <a:bodyPr/>
          <a:lstStyle/>
          <a:p>
            <a:fld id="{F1F99379-3177-48D0-A205-801E2E7AAEBD}" type="slidenum">
              <a:rPr lang="en-IN" smtClean="0"/>
              <a:t>‹#›</a:t>
            </a:fld>
            <a:endParaRPr lang="en-IN"/>
          </a:p>
        </p:txBody>
      </p:sp>
    </p:spTree>
    <p:extLst>
      <p:ext uri="{BB962C8B-B14F-4D97-AF65-F5344CB8AC3E}">
        <p14:creationId xmlns:p14="http://schemas.microsoft.com/office/powerpoint/2010/main" val="160647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8C8F06-B246-4112-B3ED-DB338996A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7352B79-5028-4ADD-9739-5D67D62D1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0E30A87-4574-4886-BE10-A5B7F718A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AA164-1DCA-49CE-A9BD-BDFE980E9E97}" type="datetimeFigureOut">
              <a:rPr lang="en-IN" smtClean="0"/>
              <a:t>08-07-2020</a:t>
            </a:fld>
            <a:endParaRPr lang="en-IN"/>
          </a:p>
        </p:txBody>
      </p:sp>
      <p:sp>
        <p:nvSpPr>
          <p:cNvPr id="5" name="Footer Placeholder 4">
            <a:extLst>
              <a:ext uri="{FF2B5EF4-FFF2-40B4-BE49-F238E27FC236}">
                <a16:creationId xmlns:a16="http://schemas.microsoft.com/office/drawing/2014/main" id="{49F96556-9AAA-41FE-AAD6-055ED106C1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D2241DA-086C-4133-AF48-F28CBD858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99379-3177-48D0-A205-801E2E7AAEBD}" type="slidenum">
              <a:rPr lang="en-IN" smtClean="0"/>
              <a:t>‹#›</a:t>
            </a:fld>
            <a:endParaRPr lang="en-IN"/>
          </a:p>
        </p:txBody>
      </p:sp>
    </p:spTree>
    <p:extLst>
      <p:ext uri="{BB962C8B-B14F-4D97-AF65-F5344CB8AC3E}">
        <p14:creationId xmlns:p14="http://schemas.microsoft.com/office/powerpoint/2010/main" val="29388701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37AA164-1DCA-49CE-A9BD-BDFE980E9E97}" type="datetimeFigureOut">
              <a:rPr lang="en-IN" smtClean="0"/>
              <a:t>08-07-2020</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1F99379-3177-48D0-A205-801E2E7AAEBD}" type="slidenum">
              <a:rPr lang="en-IN" smtClean="0"/>
              <a:t>‹#›</a:t>
            </a:fld>
            <a:endParaRPr lang="en-IN"/>
          </a:p>
        </p:txBody>
      </p:sp>
    </p:spTree>
    <p:extLst>
      <p:ext uri="{BB962C8B-B14F-4D97-AF65-F5344CB8AC3E}">
        <p14:creationId xmlns:p14="http://schemas.microsoft.com/office/powerpoint/2010/main" val="39190096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jp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061B7B-3ABA-4687-81F7-4DA55D38D5F6}"/>
              </a:ext>
            </a:extLst>
          </p:cNvPr>
          <p:cNvSpPr>
            <a:spLocks noGrp="1"/>
          </p:cNvSpPr>
          <p:nvPr>
            <p:ph type="title" idx="4294967295"/>
          </p:nvPr>
        </p:nvSpPr>
        <p:spPr>
          <a:xfrm>
            <a:off x="341194" y="193675"/>
            <a:ext cx="11520606" cy="1220788"/>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F0000"/>
            </a:solidFill>
          </a:ln>
        </p:spPr>
        <p:txBody>
          <a:bodyPr>
            <a:normAutofit fontScale="90000"/>
          </a:bodyPr>
          <a:lstStyle/>
          <a:p>
            <a:r>
              <a:rPr lang="en-IN" dirty="0">
                <a:solidFill>
                  <a:srgbClr val="660033"/>
                </a:solidFill>
                <a:latin typeface="Arial Rounded MT Bold" panose="020F0704030504030204" pitchFamily="34" charset="0"/>
              </a:rPr>
              <a:t>ELEMENTS,COMPOUNDS AND MIXTURES</a:t>
            </a:r>
          </a:p>
        </p:txBody>
      </p:sp>
      <p:sp>
        <p:nvSpPr>
          <p:cNvPr id="6" name="Text Placeholder 5">
            <a:extLst>
              <a:ext uri="{FF2B5EF4-FFF2-40B4-BE49-F238E27FC236}">
                <a16:creationId xmlns:a16="http://schemas.microsoft.com/office/drawing/2014/main" id="{658F1238-7C39-4452-B659-EEE630322961}"/>
              </a:ext>
            </a:extLst>
          </p:cNvPr>
          <p:cNvSpPr>
            <a:spLocks noGrp="1"/>
          </p:cNvSpPr>
          <p:nvPr>
            <p:ph type="body" sz="half" idx="4294967295"/>
          </p:nvPr>
        </p:nvSpPr>
        <p:spPr>
          <a:xfrm>
            <a:off x="0" y="2057400"/>
            <a:ext cx="3932238" cy="3811588"/>
          </a:xfrm>
        </p:spPr>
        <p:txBody>
          <a:bodyPr/>
          <a:lstStyle/>
          <a:p>
            <a:endParaRPr lang="en-IN" dirty="0"/>
          </a:p>
          <a:p>
            <a:endParaRPr lang="en-IN" dirty="0"/>
          </a:p>
          <a:p>
            <a:endParaRPr lang="en-IN" dirty="0"/>
          </a:p>
          <a:p>
            <a:endParaRPr lang="en-IN" dirty="0"/>
          </a:p>
        </p:txBody>
      </p:sp>
      <p:pic>
        <p:nvPicPr>
          <p:cNvPr id="16" name="Picture 15">
            <a:extLst>
              <a:ext uri="{FF2B5EF4-FFF2-40B4-BE49-F238E27FC236}">
                <a16:creationId xmlns:a16="http://schemas.microsoft.com/office/drawing/2014/main" id="{5EAFBADE-66CB-4BF5-A426-E285BCE8F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14" y="1741467"/>
            <a:ext cx="7144224" cy="4850317"/>
          </a:xfrm>
          <a:prstGeom prst="rect">
            <a:avLst/>
          </a:prstGeom>
          <a:ln w="228600" cap="sq" cmpd="thickThin">
            <a:solidFill>
              <a:srgbClr val="0070C0"/>
            </a:solidFill>
            <a:prstDash val="solid"/>
            <a:miter lim="800000"/>
          </a:ln>
          <a:effectLst>
            <a:innerShdw blurRad="76200">
              <a:srgbClr val="000000"/>
            </a:innerShdw>
          </a:effectLst>
        </p:spPr>
      </p:pic>
      <p:graphicFrame>
        <p:nvGraphicFramePr>
          <p:cNvPr id="18" name="Diagram 17">
            <a:extLst>
              <a:ext uri="{FF2B5EF4-FFF2-40B4-BE49-F238E27FC236}">
                <a16:creationId xmlns:a16="http://schemas.microsoft.com/office/drawing/2014/main" id="{84E5770E-938D-499F-BDAE-FB49C89D32EC}"/>
              </a:ext>
            </a:extLst>
          </p:cNvPr>
          <p:cNvGraphicFramePr/>
          <p:nvPr>
            <p:extLst>
              <p:ext uri="{D42A27DB-BD31-4B8C-83A1-F6EECF244321}">
                <p14:modId xmlns:p14="http://schemas.microsoft.com/office/powerpoint/2010/main" val="2279373392"/>
              </p:ext>
            </p:extLst>
          </p:nvPr>
        </p:nvGraphicFramePr>
        <p:xfrm>
          <a:off x="8301145" y="3482413"/>
          <a:ext cx="3560655" cy="1368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35FF81ED-4651-4ED5-8AC5-57A5F7AC12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8314" y="0"/>
            <a:ext cx="609600" cy="609600"/>
          </a:xfrm>
          <a:prstGeom prst="rect">
            <a:avLst/>
          </a:prstGeom>
          <a:solidFill>
            <a:schemeClr val="bg1"/>
          </a:solidFill>
        </p:spPr>
      </p:pic>
    </p:spTree>
    <p:extLst>
      <p:ext uri="{BB962C8B-B14F-4D97-AF65-F5344CB8AC3E}">
        <p14:creationId xmlns:p14="http://schemas.microsoft.com/office/powerpoint/2010/main" val="401522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9D978-0054-4FEF-83B2-B490A88B9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45" y="1199213"/>
            <a:ext cx="2966949" cy="44595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E837C975-5F5F-4C1A-94EA-81FE61712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0184" y="379438"/>
            <a:ext cx="2966949" cy="4030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E8D01A8E-52FE-4B50-BF19-F975A8854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6355" y="1199213"/>
            <a:ext cx="3177916" cy="45794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A2DFEA4B-4CE8-4D41-8471-5DB788BC8977}"/>
              </a:ext>
            </a:extLst>
          </p:cNvPr>
          <p:cNvSpPr txBox="1"/>
          <p:nvPr/>
        </p:nvSpPr>
        <p:spPr>
          <a:xfrm>
            <a:off x="240946" y="5941846"/>
            <a:ext cx="3597640" cy="646331"/>
          </a:xfrm>
          <a:prstGeom prst="rect">
            <a:avLst/>
          </a:prstGeom>
          <a:noFill/>
        </p:spPr>
        <p:txBody>
          <a:bodyPr wrap="square" rtlCol="0">
            <a:spAutoFit/>
          </a:bodyPr>
          <a:lstStyle/>
          <a:p>
            <a:r>
              <a:rPr lang="en-IN" sz="3600" b="1" u="sng" dirty="0">
                <a:solidFill>
                  <a:schemeClr val="accent5">
                    <a:lumMod val="75000"/>
                  </a:schemeClr>
                </a:solidFill>
              </a:rPr>
              <a:t>TRUE</a:t>
            </a:r>
            <a:r>
              <a:rPr lang="en-IN" sz="3600" u="sng" dirty="0"/>
              <a:t> </a:t>
            </a:r>
            <a:r>
              <a:rPr lang="en-IN" sz="3600" b="1" u="sng" dirty="0">
                <a:solidFill>
                  <a:schemeClr val="accent5">
                    <a:lumMod val="75000"/>
                  </a:schemeClr>
                </a:solidFill>
              </a:rPr>
              <a:t>SOLUTION</a:t>
            </a:r>
          </a:p>
        </p:txBody>
      </p:sp>
      <p:sp>
        <p:nvSpPr>
          <p:cNvPr id="9" name="TextBox 8">
            <a:extLst>
              <a:ext uri="{FF2B5EF4-FFF2-40B4-BE49-F238E27FC236}">
                <a16:creationId xmlns:a16="http://schemas.microsoft.com/office/drawing/2014/main" id="{09D01FFE-40F3-427C-900C-7EC00494489A}"/>
              </a:ext>
            </a:extLst>
          </p:cNvPr>
          <p:cNvSpPr txBox="1"/>
          <p:nvPr/>
        </p:nvSpPr>
        <p:spPr>
          <a:xfrm>
            <a:off x="4397116" y="4698535"/>
            <a:ext cx="3214838" cy="646331"/>
          </a:xfrm>
          <a:prstGeom prst="rect">
            <a:avLst/>
          </a:prstGeom>
          <a:noFill/>
        </p:spPr>
        <p:txBody>
          <a:bodyPr wrap="square" rtlCol="0">
            <a:spAutoFit/>
          </a:bodyPr>
          <a:lstStyle/>
          <a:p>
            <a:r>
              <a:rPr lang="en-IN" sz="3600" b="1" u="sng" dirty="0">
                <a:solidFill>
                  <a:schemeClr val="accent5">
                    <a:lumMod val="75000"/>
                  </a:schemeClr>
                </a:solidFill>
              </a:rPr>
              <a:t>SUSPENSION</a:t>
            </a:r>
          </a:p>
        </p:txBody>
      </p:sp>
      <p:sp>
        <p:nvSpPr>
          <p:cNvPr id="11" name="TextBox 10">
            <a:extLst>
              <a:ext uri="{FF2B5EF4-FFF2-40B4-BE49-F238E27FC236}">
                <a16:creationId xmlns:a16="http://schemas.microsoft.com/office/drawing/2014/main" id="{F691F43F-05D9-451D-A9D0-190C05DCE5DA}"/>
              </a:ext>
            </a:extLst>
          </p:cNvPr>
          <p:cNvSpPr txBox="1"/>
          <p:nvPr/>
        </p:nvSpPr>
        <p:spPr>
          <a:xfrm>
            <a:off x="7611954" y="5941845"/>
            <a:ext cx="4991725" cy="646331"/>
          </a:xfrm>
          <a:prstGeom prst="rect">
            <a:avLst/>
          </a:prstGeom>
          <a:noFill/>
        </p:spPr>
        <p:txBody>
          <a:bodyPr wrap="square" rtlCol="0">
            <a:spAutoFit/>
          </a:bodyPr>
          <a:lstStyle/>
          <a:p>
            <a:r>
              <a:rPr lang="en-IN" sz="3600" b="1" u="sng" dirty="0">
                <a:solidFill>
                  <a:schemeClr val="accent5">
                    <a:lumMod val="75000"/>
                  </a:schemeClr>
                </a:solidFill>
              </a:rPr>
              <a:t> COLLOIDAL SOLUTION</a:t>
            </a:r>
          </a:p>
        </p:txBody>
      </p:sp>
    </p:spTree>
    <p:extLst>
      <p:ext uri="{BB962C8B-B14F-4D97-AF65-F5344CB8AC3E}">
        <p14:creationId xmlns:p14="http://schemas.microsoft.com/office/powerpoint/2010/main" val="117745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3D71E-5829-423F-BD94-DC9035BE94E0}"/>
              </a:ext>
            </a:extLst>
          </p:cNvPr>
          <p:cNvSpPr txBox="1"/>
          <p:nvPr/>
        </p:nvSpPr>
        <p:spPr>
          <a:xfrm>
            <a:off x="1289154" y="734519"/>
            <a:ext cx="8739266" cy="707886"/>
          </a:xfrm>
          <a:prstGeom prst="rect">
            <a:avLst/>
          </a:prstGeom>
          <a:solidFill>
            <a:schemeClr val="accent2">
              <a:lumMod val="60000"/>
              <a:lumOff val="40000"/>
            </a:schemeClr>
          </a:solidFill>
          <a:ln>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4000" b="1" dirty="0">
                <a:solidFill>
                  <a:srgbClr val="333300"/>
                </a:solidFill>
              </a:rPr>
              <a:t>CHARACTERISTICS OF A MIXTURE</a:t>
            </a:r>
          </a:p>
        </p:txBody>
      </p:sp>
      <p:sp>
        <p:nvSpPr>
          <p:cNvPr id="3" name="Rectangle 2">
            <a:extLst>
              <a:ext uri="{FF2B5EF4-FFF2-40B4-BE49-F238E27FC236}">
                <a16:creationId xmlns:a16="http://schemas.microsoft.com/office/drawing/2014/main" id="{9E5DCB9D-B6DB-4403-8985-E6276F7D5A98}"/>
              </a:ext>
            </a:extLst>
          </p:cNvPr>
          <p:cNvSpPr/>
          <p:nvPr/>
        </p:nvSpPr>
        <p:spPr>
          <a:xfrm>
            <a:off x="299803" y="1859340"/>
            <a:ext cx="11502991" cy="4524315"/>
          </a:xfrm>
          <a:prstGeom prst="rect">
            <a:avLst/>
          </a:prstGeom>
        </p:spPr>
        <p:txBody>
          <a:bodyPr wrap="square">
            <a:spAutoFit/>
          </a:bodyPr>
          <a:lstStyle/>
          <a:p>
            <a:r>
              <a:rPr lang="en-US" sz="3200" dirty="0">
                <a:solidFill>
                  <a:srgbClr val="222222"/>
                </a:solidFill>
                <a:latin typeface="Arial" panose="020B0604020202020204" pitchFamily="34" charset="0"/>
                <a:sym typeface="Wingdings" panose="05000000000000000000" pitchFamily="2" charset="2"/>
              </a:rPr>
              <a:t></a:t>
            </a:r>
            <a:r>
              <a:rPr lang="en-US" sz="3200" dirty="0">
                <a:solidFill>
                  <a:srgbClr val="222222"/>
                </a:solidFill>
                <a:latin typeface="Arial" panose="020B0604020202020204" pitchFamily="34" charset="0"/>
              </a:rPr>
              <a:t>The constituents of a mixture may be present in any proportion by weight.</a:t>
            </a:r>
            <a:br>
              <a:rPr lang="en-US" sz="3200" dirty="0"/>
            </a:br>
            <a:r>
              <a:rPr lang="en-US" sz="3200" dirty="0">
                <a:sym typeface="Wingdings" panose="05000000000000000000" pitchFamily="2" charset="2"/>
              </a:rPr>
              <a:t></a:t>
            </a:r>
            <a:r>
              <a:rPr lang="en-US" sz="3200" dirty="0">
                <a:solidFill>
                  <a:srgbClr val="222222"/>
                </a:solidFill>
                <a:latin typeface="Arial" panose="020B0604020202020204" pitchFamily="34" charset="0"/>
              </a:rPr>
              <a:t>There are no chemical bonds between the constituent of a mixture.</a:t>
            </a:r>
            <a:br>
              <a:rPr lang="en-US" sz="3200" dirty="0"/>
            </a:br>
            <a:r>
              <a:rPr lang="en-US" sz="3200" dirty="0">
                <a:sym typeface="Wingdings" panose="05000000000000000000" pitchFamily="2" charset="2"/>
              </a:rPr>
              <a:t></a:t>
            </a:r>
            <a:r>
              <a:rPr lang="en-US" sz="3200" dirty="0">
                <a:solidFill>
                  <a:srgbClr val="222222"/>
                </a:solidFill>
                <a:latin typeface="Arial" panose="020B0604020202020204" pitchFamily="34" charset="0"/>
              </a:rPr>
              <a:t>The mixture can be homogeneous or heterogeneous.</a:t>
            </a:r>
            <a:br>
              <a:rPr lang="en-US" sz="3200" dirty="0"/>
            </a:br>
            <a:r>
              <a:rPr lang="en-US" sz="3200" dirty="0">
                <a:sym typeface="Wingdings" panose="05000000000000000000" pitchFamily="2" charset="2"/>
              </a:rPr>
              <a:t></a:t>
            </a:r>
            <a:r>
              <a:rPr lang="en-US" sz="3200" dirty="0">
                <a:solidFill>
                  <a:srgbClr val="222222"/>
                </a:solidFill>
                <a:latin typeface="Arial" panose="020B0604020202020204" pitchFamily="34" charset="0"/>
              </a:rPr>
              <a:t>There is no energy change during the formation of a mixture.</a:t>
            </a:r>
            <a:br>
              <a:rPr lang="en-US" sz="3200" dirty="0"/>
            </a:br>
            <a:r>
              <a:rPr lang="en-US" sz="3200" dirty="0">
                <a:sym typeface="Wingdings" panose="05000000000000000000" pitchFamily="2" charset="2"/>
              </a:rPr>
              <a:t></a:t>
            </a:r>
            <a:r>
              <a:rPr lang="en-US" sz="3200" dirty="0">
                <a:solidFill>
                  <a:srgbClr val="222222"/>
                </a:solidFill>
                <a:latin typeface="Arial" panose="020B0604020202020204" pitchFamily="34" charset="0"/>
              </a:rPr>
              <a:t>The constituents of a mixture can be separated by physical methods.</a:t>
            </a:r>
            <a:br>
              <a:rPr lang="en-US" sz="3200" dirty="0"/>
            </a:br>
            <a:r>
              <a:rPr lang="en-US" sz="3200" dirty="0">
                <a:sym typeface="Wingdings" panose="05000000000000000000" pitchFamily="2" charset="2"/>
              </a:rPr>
              <a:t></a:t>
            </a:r>
            <a:r>
              <a:rPr lang="en-US" sz="3200" dirty="0">
                <a:solidFill>
                  <a:srgbClr val="222222"/>
                </a:solidFill>
                <a:latin typeface="Arial" panose="020B0604020202020204" pitchFamily="34" charset="0"/>
              </a:rPr>
              <a:t>The mixture does not have a fixed melting and boiling point</a:t>
            </a:r>
            <a:endParaRPr lang="en-IN" sz="3200" dirty="0"/>
          </a:p>
        </p:txBody>
      </p:sp>
      <p:pic>
        <p:nvPicPr>
          <p:cNvPr id="6" name="Recorded Sound">
            <a:hlinkClick r:id="" action="ppaction://media"/>
            <a:extLst>
              <a:ext uri="{FF2B5EF4-FFF2-40B4-BE49-F238E27FC236}">
                <a16:creationId xmlns:a16="http://schemas.microsoft.com/office/drawing/2014/main" id="{A0660E04-EF7B-4E59-A6B5-AAB7BB975D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7342" y="429719"/>
            <a:ext cx="609600" cy="609600"/>
          </a:xfrm>
          <a:prstGeom prst="rect">
            <a:avLst/>
          </a:prstGeom>
        </p:spPr>
      </p:pic>
    </p:spTree>
    <p:extLst>
      <p:ext uri="{BB962C8B-B14F-4D97-AF65-F5344CB8AC3E}">
        <p14:creationId xmlns:p14="http://schemas.microsoft.com/office/powerpoint/2010/main" val="16330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D73895-02BF-4EDB-A5AE-7FF03D78683C}"/>
              </a:ext>
            </a:extLst>
          </p:cNvPr>
          <p:cNvSpPr txBox="1"/>
          <p:nvPr/>
        </p:nvSpPr>
        <p:spPr>
          <a:xfrm>
            <a:off x="126609" y="337624"/>
            <a:ext cx="11633982" cy="1077218"/>
          </a:xfrm>
          <a:prstGeom prst="rect">
            <a:avLst/>
          </a:prstGeom>
          <a:solidFill>
            <a:srgbClr val="FF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u="sng" dirty="0">
                <a:latin typeface="Arial Rounded MT Bold" panose="020F0704030504030204" pitchFamily="34" charset="0"/>
              </a:rPr>
              <a:t>Preparation of a mixture and compound of Iron and Sulphur</a:t>
            </a:r>
            <a:endParaRPr lang="en-IN" sz="3200" u="sng" dirty="0">
              <a:latin typeface="Arial Rounded MT Bold" panose="020F0704030504030204" pitchFamily="34" charset="0"/>
            </a:endParaRPr>
          </a:p>
        </p:txBody>
      </p:sp>
      <p:sp>
        <p:nvSpPr>
          <p:cNvPr id="3" name="TextBox 2">
            <a:extLst>
              <a:ext uri="{FF2B5EF4-FFF2-40B4-BE49-F238E27FC236}">
                <a16:creationId xmlns:a16="http://schemas.microsoft.com/office/drawing/2014/main" id="{EF58FCB1-35C3-4AAE-8778-5CE5221ABF08}"/>
              </a:ext>
            </a:extLst>
          </p:cNvPr>
          <p:cNvSpPr txBox="1"/>
          <p:nvPr/>
        </p:nvSpPr>
        <p:spPr>
          <a:xfrm>
            <a:off x="126609" y="1814732"/>
            <a:ext cx="5969391" cy="5755422"/>
          </a:xfrm>
          <a:prstGeom prst="rect">
            <a:avLst/>
          </a:prstGeom>
          <a:noFill/>
        </p:spPr>
        <p:txBody>
          <a:bodyPr wrap="square" rtlCol="0">
            <a:spAutoFit/>
          </a:bodyPr>
          <a:lstStyle/>
          <a:p>
            <a:pPr algn="ctr"/>
            <a:r>
              <a:rPr lang="en-US" sz="3200" b="1" u="sng" dirty="0">
                <a:solidFill>
                  <a:schemeClr val="accent1">
                    <a:lumMod val="50000"/>
                  </a:schemeClr>
                </a:solidFill>
                <a:highlight>
                  <a:srgbClr val="FFFF00"/>
                </a:highlight>
              </a:rPr>
              <a:t>MIXTURE</a:t>
            </a:r>
            <a:r>
              <a:rPr lang="en-US" sz="3200" b="1" u="sng" dirty="0">
                <a:solidFill>
                  <a:schemeClr val="accent1">
                    <a:lumMod val="50000"/>
                  </a:schemeClr>
                </a:solidFill>
              </a:rPr>
              <a:t> </a:t>
            </a:r>
          </a:p>
          <a:p>
            <a:r>
              <a:rPr lang="en-US" sz="2400" dirty="0">
                <a:sym typeface="Wingdings" panose="05000000000000000000" pitchFamily="2" charset="2"/>
              </a:rPr>
              <a:t>W</a:t>
            </a:r>
            <a:r>
              <a:rPr lang="en-US" sz="2400" dirty="0"/>
              <a:t>hen grinded powder is taken in a watch glass it is called a mixture.</a:t>
            </a:r>
            <a:br>
              <a:rPr lang="en-US" sz="2400" dirty="0"/>
            </a:br>
            <a:r>
              <a:rPr lang="en-US" sz="2400" dirty="0">
                <a:sym typeface="Wingdings" panose="05000000000000000000" pitchFamily="2" charset="2"/>
              </a:rPr>
              <a:t></a:t>
            </a:r>
            <a:r>
              <a:rPr lang="en-US" sz="2400" dirty="0"/>
              <a:t>When magnet is brought near this mixture the iron fillings cling to the magnet and </a:t>
            </a:r>
            <a:r>
              <a:rPr lang="en-US" sz="2400" dirty="0" err="1"/>
              <a:t>sulphur</a:t>
            </a:r>
            <a:r>
              <a:rPr lang="en-US" sz="2400" dirty="0"/>
              <a:t> remains in the watch glass.</a:t>
            </a:r>
            <a:br>
              <a:rPr lang="en-US" sz="2400" dirty="0"/>
            </a:br>
            <a:r>
              <a:rPr lang="en-US" sz="2400" dirty="0">
                <a:sym typeface="Wingdings" panose="05000000000000000000" pitchFamily="2" charset="2"/>
              </a:rPr>
              <a:t></a:t>
            </a:r>
            <a:r>
              <a:rPr lang="en-US" sz="2400" dirty="0"/>
              <a:t>When HCL acid is added the mixture retains its individual properties and iron of the mixture react to form hydrogen gas which burns with blue flame.</a:t>
            </a:r>
          </a:p>
          <a:p>
            <a:r>
              <a:rPr lang="en-US" sz="2400" dirty="0"/>
              <a:t>Fe+[S]+2HCl</a:t>
            </a:r>
            <a:r>
              <a:rPr lang="en-US" sz="2400" dirty="0">
                <a:sym typeface="Wingdings" panose="05000000000000000000" pitchFamily="2" charset="2"/>
              </a:rPr>
              <a:t>FeCl</a:t>
            </a:r>
            <a:r>
              <a:rPr lang="en-US" sz="2000" dirty="0">
                <a:sym typeface="Wingdings" panose="05000000000000000000" pitchFamily="2" charset="2"/>
              </a:rPr>
              <a:t>2</a:t>
            </a:r>
            <a:r>
              <a:rPr lang="en-US" sz="2400" dirty="0">
                <a:sym typeface="Wingdings" panose="05000000000000000000" pitchFamily="2" charset="2"/>
              </a:rPr>
              <a:t>+H</a:t>
            </a:r>
            <a:r>
              <a:rPr lang="en-US" sz="2000" dirty="0">
                <a:sym typeface="Wingdings" panose="05000000000000000000" pitchFamily="2" charset="2"/>
              </a:rPr>
              <a:t>2</a:t>
            </a:r>
            <a:r>
              <a:rPr lang="en-US" sz="2400" dirty="0">
                <a:sym typeface="Wingdings" panose="05000000000000000000" pitchFamily="2" charset="2"/>
              </a:rPr>
              <a:t>(g)+[S]</a:t>
            </a:r>
            <a:br>
              <a:rPr lang="en-US" sz="2400" dirty="0"/>
            </a:br>
            <a:r>
              <a:rPr lang="en-US" sz="2400" dirty="0">
                <a:sym typeface="Wingdings" panose="05000000000000000000" pitchFamily="2" charset="2"/>
              </a:rPr>
              <a:t></a:t>
            </a:r>
            <a:r>
              <a:rPr lang="en-US" sz="2400" dirty="0"/>
              <a:t>When carbon disulfide is added </a:t>
            </a:r>
            <a:r>
              <a:rPr lang="en-US" sz="2400" dirty="0" err="1"/>
              <a:t>sulphur</a:t>
            </a:r>
            <a:r>
              <a:rPr lang="en-US" sz="2400" dirty="0"/>
              <a:t> dissolves leaving behind iron.</a:t>
            </a:r>
            <a:br>
              <a:rPr lang="en-US" sz="2400" dirty="0"/>
            </a:br>
            <a:endParaRPr lang="en-US" sz="2400" b="1" dirty="0">
              <a:solidFill>
                <a:schemeClr val="accent1">
                  <a:lumMod val="50000"/>
                </a:schemeClr>
              </a:solidFill>
            </a:endParaRPr>
          </a:p>
          <a:p>
            <a:pPr algn="ctr"/>
            <a:endParaRPr lang="en-IN" sz="2400" b="1" dirty="0">
              <a:solidFill>
                <a:schemeClr val="accent1">
                  <a:lumMod val="50000"/>
                </a:schemeClr>
              </a:solidFill>
            </a:endParaRPr>
          </a:p>
        </p:txBody>
      </p:sp>
      <p:pic>
        <p:nvPicPr>
          <p:cNvPr id="7" name="Picture 6">
            <a:extLst>
              <a:ext uri="{FF2B5EF4-FFF2-40B4-BE49-F238E27FC236}">
                <a16:creationId xmlns:a16="http://schemas.microsoft.com/office/drawing/2014/main" id="{D4216E76-79BC-44C3-A762-C2C2CC7CD7AA}"/>
              </a:ext>
            </a:extLst>
          </p:cNvPr>
          <p:cNvPicPr>
            <a:picLocks noChangeAspect="1"/>
          </p:cNvPicPr>
          <p:nvPr/>
        </p:nvPicPr>
        <p:blipFill rotWithShape="1">
          <a:blip r:embed="rId4">
            <a:extLst>
              <a:ext uri="{28A0092B-C50C-407E-A947-70E740481C1C}">
                <a14:useLocalDpi xmlns:a14="http://schemas.microsoft.com/office/drawing/2010/main" val="0"/>
              </a:ext>
            </a:extLst>
          </a:blip>
          <a:srcRect t="15242" r="50000" b="21010"/>
          <a:stretch/>
        </p:blipFill>
        <p:spPr>
          <a:xfrm>
            <a:off x="6415300" y="1814732"/>
            <a:ext cx="2611273" cy="195205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2796396-5A7C-4B02-B30F-AED275CC7D6B}"/>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9288382" y="1814732"/>
            <a:ext cx="2611274" cy="195205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C4AF1B4-6B78-41C1-80E5-B373E6C85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300" y="3987295"/>
            <a:ext cx="2611272" cy="241350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0A8C039B-2EDC-48DA-96DB-B1B1BBA3FF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891" y="3987295"/>
            <a:ext cx="2668765" cy="2413505"/>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a:extLst>
              <a:ext uri="{FF2B5EF4-FFF2-40B4-BE49-F238E27FC236}">
                <a16:creationId xmlns:a16="http://schemas.microsoft.com/office/drawing/2014/main" id="{34B6944E-CB87-4349-B968-44100069E0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409" y="872920"/>
            <a:ext cx="609600" cy="609600"/>
          </a:xfrm>
          <a:prstGeom prst="rect">
            <a:avLst/>
          </a:prstGeom>
        </p:spPr>
      </p:pic>
    </p:spTree>
    <p:extLst>
      <p:ext uri="{BB962C8B-B14F-4D97-AF65-F5344CB8AC3E}">
        <p14:creationId xmlns:p14="http://schemas.microsoft.com/office/powerpoint/2010/main" val="19927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E7685-DD64-427D-B85F-00619938A137}"/>
              </a:ext>
            </a:extLst>
          </p:cNvPr>
          <p:cNvSpPr txBox="1"/>
          <p:nvPr/>
        </p:nvSpPr>
        <p:spPr>
          <a:xfrm>
            <a:off x="368490" y="232012"/>
            <a:ext cx="4913194" cy="584775"/>
          </a:xfrm>
          <a:prstGeom prst="rect">
            <a:avLst/>
          </a:prstGeom>
          <a:noFill/>
        </p:spPr>
        <p:txBody>
          <a:bodyPr wrap="square" rtlCol="0">
            <a:spAutoFit/>
          </a:bodyPr>
          <a:lstStyle/>
          <a:p>
            <a:r>
              <a:rPr lang="en-IN" sz="3200" b="1" u="sng" dirty="0">
                <a:solidFill>
                  <a:schemeClr val="accent1">
                    <a:lumMod val="50000"/>
                  </a:schemeClr>
                </a:solidFill>
                <a:highlight>
                  <a:srgbClr val="FFFF00"/>
                </a:highlight>
              </a:rPr>
              <a:t>COMPOUND</a:t>
            </a:r>
          </a:p>
        </p:txBody>
      </p:sp>
      <p:sp>
        <p:nvSpPr>
          <p:cNvPr id="3" name="Rectangle 2">
            <a:extLst>
              <a:ext uri="{FF2B5EF4-FFF2-40B4-BE49-F238E27FC236}">
                <a16:creationId xmlns:a16="http://schemas.microsoft.com/office/drawing/2014/main" id="{1A910210-6DF0-484C-AE2D-A04B280859B0}"/>
              </a:ext>
            </a:extLst>
          </p:cNvPr>
          <p:cNvSpPr/>
          <p:nvPr/>
        </p:nvSpPr>
        <p:spPr>
          <a:xfrm>
            <a:off x="368490" y="1217895"/>
            <a:ext cx="6096000" cy="4708981"/>
          </a:xfrm>
          <a:prstGeom prst="rect">
            <a:avLst/>
          </a:prstGeom>
        </p:spPr>
        <p:txBody>
          <a:bodyPr>
            <a:spAutoFit/>
          </a:bodyPr>
          <a:lstStyle/>
          <a:p>
            <a:r>
              <a:rPr lang="en-US" sz="2000" dirty="0">
                <a:solidFill>
                  <a:srgbClr val="222222"/>
                </a:solidFill>
                <a:latin typeface="Arial" panose="020B0604020202020204" pitchFamily="34" charset="0"/>
                <a:sym typeface="Wingdings" panose="05000000000000000000" pitchFamily="2" charset="2"/>
              </a:rPr>
              <a:t></a:t>
            </a:r>
            <a:r>
              <a:rPr lang="en-US" sz="2000" dirty="0">
                <a:solidFill>
                  <a:srgbClr val="222222"/>
                </a:solidFill>
                <a:latin typeface="Arial" panose="020B0604020202020204" pitchFamily="34" charset="0"/>
              </a:rPr>
              <a:t>When a mixture of iron and </a:t>
            </a:r>
            <a:r>
              <a:rPr lang="en-US" sz="2000" dirty="0" err="1">
                <a:solidFill>
                  <a:srgbClr val="222222"/>
                </a:solidFill>
                <a:latin typeface="Arial" panose="020B0604020202020204" pitchFamily="34" charset="0"/>
              </a:rPr>
              <a:t>sulphur</a:t>
            </a:r>
            <a:r>
              <a:rPr lang="en-US" sz="2000" dirty="0">
                <a:solidFill>
                  <a:srgbClr val="222222"/>
                </a:solidFill>
                <a:latin typeface="Arial" panose="020B0604020202020204" pitchFamily="34" charset="0"/>
              </a:rPr>
              <a:t> is heated a black shiny compound iron </a:t>
            </a:r>
            <a:r>
              <a:rPr lang="en-US" sz="2000" dirty="0" err="1">
                <a:solidFill>
                  <a:srgbClr val="222222"/>
                </a:solidFill>
                <a:latin typeface="Arial" panose="020B0604020202020204" pitchFamily="34" charset="0"/>
              </a:rPr>
              <a:t>sulphide</a:t>
            </a:r>
            <a:r>
              <a:rPr lang="en-US" sz="2000" dirty="0">
                <a:solidFill>
                  <a:srgbClr val="222222"/>
                </a:solidFill>
                <a:latin typeface="Arial" panose="020B0604020202020204" pitchFamily="34" charset="0"/>
              </a:rPr>
              <a:t> is formed.</a:t>
            </a:r>
            <a:br>
              <a:rPr lang="en-US" sz="2000" dirty="0"/>
            </a:br>
            <a:endParaRPr lang="en-US" sz="2000" dirty="0"/>
          </a:p>
          <a:p>
            <a:r>
              <a:rPr lang="en-US" sz="2000" dirty="0">
                <a:sym typeface="Wingdings" panose="05000000000000000000" pitchFamily="2" charset="2"/>
              </a:rPr>
              <a:t></a:t>
            </a:r>
            <a:r>
              <a:rPr lang="en-US" sz="2000" dirty="0">
                <a:solidFill>
                  <a:srgbClr val="222222"/>
                </a:solidFill>
                <a:latin typeface="Arial" panose="020B0604020202020204" pitchFamily="34" charset="0"/>
              </a:rPr>
              <a:t>When the magnet is brought near it, the iron of the iron </a:t>
            </a:r>
            <a:r>
              <a:rPr lang="en-US" sz="2000" dirty="0" err="1">
                <a:solidFill>
                  <a:srgbClr val="222222"/>
                </a:solidFill>
                <a:latin typeface="Arial" panose="020B0604020202020204" pitchFamily="34" charset="0"/>
              </a:rPr>
              <a:t>sulphide</a:t>
            </a:r>
            <a:r>
              <a:rPr lang="en-US" sz="2000" dirty="0">
                <a:solidFill>
                  <a:srgbClr val="222222"/>
                </a:solidFill>
                <a:latin typeface="Arial" panose="020B0604020202020204" pitchFamily="34" charset="0"/>
              </a:rPr>
              <a:t> remains unaffected.</a:t>
            </a:r>
            <a:br>
              <a:rPr lang="en-US" sz="2000" dirty="0"/>
            </a:br>
            <a:endParaRPr lang="en-US" sz="2000" dirty="0"/>
          </a:p>
          <a:p>
            <a:r>
              <a:rPr lang="en-US" sz="2000" dirty="0">
                <a:sym typeface="Wingdings" panose="05000000000000000000" pitchFamily="2" charset="2"/>
              </a:rPr>
              <a:t></a:t>
            </a:r>
            <a:r>
              <a:rPr lang="en-US" sz="2000" dirty="0">
                <a:solidFill>
                  <a:srgbClr val="222222"/>
                </a:solidFill>
                <a:latin typeface="Arial" panose="020B0604020202020204" pitchFamily="34" charset="0"/>
              </a:rPr>
              <a:t>When HCL acid is added to the compound it reacts as iron </a:t>
            </a:r>
            <a:r>
              <a:rPr lang="en-US" sz="2000" dirty="0" err="1">
                <a:solidFill>
                  <a:srgbClr val="222222"/>
                </a:solidFill>
                <a:latin typeface="Arial" panose="020B0604020202020204" pitchFamily="34" charset="0"/>
              </a:rPr>
              <a:t>sulphide</a:t>
            </a:r>
            <a:r>
              <a:rPr lang="en-US" sz="2000" dirty="0">
                <a:solidFill>
                  <a:srgbClr val="222222"/>
                </a:solidFill>
                <a:latin typeface="Arial" panose="020B0604020202020204" pitchFamily="34" charset="0"/>
              </a:rPr>
              <a:t> and liberate hydrogen </a:t>
            </a:r>
            <a:r>
              <a:rPr lang="en-US" sz="2000" dirty="0" err="1">
                <a:solidFill>
                  <a:srgbClr val="222222"/>
                </a:solidFill>
                <a:latin typeface="Arial" panose="020B0604020202020204" pitchFamily="34" charset="0"/>
              </a:rPr>
              <a:t>sulphide</a:t>
            </a:r>
            <a:r>
              <a:rPr lang="en-US" sz="2000" dirty="0">
                <a:solidFill>
                  <a:srgbClr val="222222"/>
                </a:solidFill>
                <a:latin typeface="Arial" panose="020B0604020202020204" pitchFamily="34" charset="0"/>
              </a:rPr>
              <a:t> gas with rotten egg smell.</a:t>
            </a:r>
          </a:p>
          <a:p>
            <a:r>
              <a:rPr lang="en-US" sz="2000" dirty="0">
                <a:solidFill>
                  <a:srgbClr val="222222"/>
                </a:solidFill>
                <a:latin typeface="Arial" panose="020B0604020202020204" pitchFamily="34" charset="0"/>
              </a:rPr>
              <a:t>FeS+2HCl</a:t>
            </a:r>
            <a:r>
              <a:rPr lang="en-US" sz="2000" dirty="0">
                <a:solidFill>
                  <a:srgbClr val="222222"/>
                </a:solidFill>
                <a:latin typeface="Arial" panose="020B0604020202020204" pitchFamily="34" charset="0"/>
                <a:sym typeface="Wingdings" panose="05000000000000000000" pitchFamily="2" charset="2"/>
              </a:rPr>
              <a:t>FeCl</a:t>
            </a:r>
            <a:r>
              <a:rPr lang="en-US" dirty="0">
                <a:solidFill>
                  <a:srgbClr val="222222"/>
                </a:solidFill>
                <a:latin typeface="Arial" panose="020B0604020202020204" pitchFamily="34" charset="0"/>
                <a:sym typeface="Wingdings" panose="05000000000000000000" pitchFamily="2" charset="2"/>
              </a:rPr>
              <a:t>2</a:t>
            </a:r>
            <a:r>
              <a:rPr lang="en-US" sz="2000" dirty="0">
                <a:solidFill>
                  <a:srgbClr val="222222"/>
                </a:solidFill>
                <a:latin typeface="Arial" panose="020B0604020202020204" pitchFamily="34" charset="0"/>
                <a:sym typeface="Wingdings" panose="05000000000000000000" pitchFamily="2" charset="2"/>
              </a:rPr>
              <a:t>+H</a:t>
            </a:r>
            <a:r>
              <a:rPr lang="en-US" dirty="0">
                <a:solidFill>
                  <a:srgbClr val="222222"/>
                </a:solidFill>
                <a:latin typeface="Arial" panose="020B0604020202020204" pitchFamily="34" charset="0"/>
                <a:sym typeface="Wingdings" panose="05000000000000000000" pitchFamily="2" charset="2"/>
              </a:rPr>
              <a:t>2</a:t>
            </a:r>
            <a:r>
              <a:rPr lang="en-US" sz="2000" dirty="0">
                <a:solidFill>
                  <a:srgbClr val="222222"/>
                </a:solidFill>
                <a:latin typeface="Arial" panose="020B0604020202020204" pitchFamily="34" charset="0"/>
                <a:sym typeface="Wingdings" panose="05000000000000000000" pitchFamily="2" charset="2"/>
              </a:rPr>
              <a:t>S(g)</a:t>
            </a:r>
            <a:br>
              <a:rPr lang="en-US" sz="2000" dirty="0"/>
            </a:br>
            <a:endParaRPr lang="en-US" sz="2000" dirty="0"/>
          </a:p>
          <a:p>
            <a:r>
              <a:rPr lang="en-US" sz="2000" dirty="0">
                <a:sym typeface="Wingdings" panose="05000000000000000000" pitchFamily="2" charset="2"/>
              </a:rPr>
              <a:t></a:t>
            </a:r>
            <a:r>
              <a:rPr lang="en-US" sz="2000" dirty="0">
                <a:solidFill>
                  <a:srgbClr val="222222"/>
                </a:solidFill>
                <a:latin typeface="Arial" panose="020B0604020202020204" pitchFamily="34" charset="0"/>
              </a:rPr>
              <a:t>When carbon disulfide is added to the compound no visual change is observed indicating that the compound is  insoluble.</a:t>
            </a:r>
            <a:br>
              <a:rPr lang="en-US" sz="2000" dirty="0"/>
            </a:br>
            <a:endParaRPr lang="en-IN" sz="2000" dirty="0"/>
          </a:p>
        </p:txBody>
      </p:sp>
      <p:pic>
        <p:nvPicPr>
          <p:cNvPr id="5" name="Picture 4">
            <a:extLst>
              <a:ext uri="{FF2B5EF4-FFF2-40B4-BE49-F238E27FC236}">
                <a16:creationId xmlns:a16="http://schemas.microsoft.com/office/drawing/2014/main" id="{16299C6D-79C8-4057-9AB4-FA8FC4202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490" y="365829"/>
            <a:ext cx="2556186" cy="270491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6DB0BCF1-2B10-47B4-A8A4-FA30899A3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1333" y="1217895"/>
            <a:ext cx="2689598" cy="2849138"/>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1F02D3B-E425-424E-98D6-D0448C746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1078" y="3516456"/>
            <a:ext cx="2689598" cy="297571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Recorded Sound">
            <a:hlinkClick r:id="" action="ppaction://media"/>
            <a:extLst>
              <a:ext uri="{FF2B5EF4-FFF2-40B4-BE49-F238E27FC236}">
                <a16:creationId xmlns:a16="http://schemas.microsoft.com/office/drawing/2014/main" id="{EF0C1544-2673-4649-B752-D6F9F0BEDC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0330" y="43000"/>
            <a:ext cx="609600" cy="609600"/>
          </a:xfrm>
          <a:prstGeom prst="rect">
            <a:avLst/>
          </a:prstGeom>
        </p:spPr>
      </p:pic>
    </p:spTree>
    <p:extLst>
      <p:ext uri="{BB962C8B-B14F-4D97-AF65-F5344CB8AC3E}">
        <p14:creationId xmlns:p14="http://schemas.microsoft.com/office/powerpoint/2010/main" val="376911979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97B75-056B-4EA7-AC76-D95864DE654C}"/>
              </a:ext>
            </a:extLst>
          </p:cNvPr>
          <p:cNvSpPr txBox="1"/>
          <p:nvPr/>
        </p:nvSpPr>
        <p:spPr>
          <a:xfrm>
            <a:off x="119575" y="524934"/>
            <a:ext cx="11952849" cy="646331"/>
          </a:xfrm>
          <a:prstGeom prst="rect">
            <a:avLst/>
          </a:prstGeom>
          <a:solidFill>
            <a:schemeClr val="accent1">
              <a:lumMod val="40000"/>
              <a:lumOff val="60000"/>
            </a:schemeClr>
          </a:solidFill>
          <a:ln>
            <a:solidFill>
              <a:srgbClr val="FFC000"/>
            </a:solidFill>
          </a:ln>
        </p:spPr>
        <p:txBody>
          <a:bodyPr wrap="square" rtlCol="0">
            <a:spAutoFit/>
          </a:bodyPr>
          <a:lstStyle/>
          <a:p>
            <a:r>
              <a:rPr lang="en-IN" sz="3600" dirty="0">
                <a:solidFill>
                  <a:srgbClr val="C00000"/>
                </a:solidFill>
                <a:latin typeface="Algerian" panose="04020705040A02060702" pitchFamily="82" charset="0"/>
              </a:rPr>
              <a:t>DIFFERENCES BETWEEN A COMPOUND AND A MIXTURE</a:t>
            </a:r>
          </a:p>
        </p:txBody>
      </p:sp>
      <p:sp>
        <p:nvSpPr>
          <p:cNvPr id="3" name="TextBox 2">
            <a:extLst>
              <a:ext uri="{FF2B5EF4-FFF2-40B4-BE49-F238E27FC236}">
                <a16:creationId xmlns:a16="http://schemas.microsoft.com/office/drawing/2014/main" id="{E9FB9B18-5BB7-415B-9177-87DEA28EDA3F}"/>
              </a:ext>
            </a:extLst>
          </p:cNvPr>
          <p:cNvSpPr txBox="1"/>
          <p:nvPr/>
        </p:nvSpPr>
        <p:spPr>
          <a:xfrm>
            <a:off x="600501" y="2304113"/>
            <a:ext cx="5363570" cy="4093428"/>
          </a:xfrm>
          <a:prstGeom prst="rect">
            <a:avLst/>
          </a:prstGeom>
          <a:noFill/>
          <a:ln>
            <a:solidFill>
              <a:srgbClr val="002060"/>
            </a:solidFill>
          </a:ln>
        </p:spPr>
        <p:txBody>
          <a:bodyPr wrap="square" rtlCol="0">
            <a:spAutoFit/>
          </a:bodyPr>
          <a:lstStyle/>
          <a:p>
            <a:r>
              <a:rPr lang="en-US" sz="2000" dirty="0"/>
              <a:t>1. A compound is formed from its constituent element as a result of chemical reaction.</a:t>
            </a:r>
            <a:br>
              <a:rPr lang="en-US" sz="2000" dirty="0"/>
            </a:br>
            <a:r>
              <a:rPr lang="en-US" sz="2000" dirty="0"/>
              <a:t>2. A compound is always homogeneous in nature.</a:t>
            </a:r>
            <a:br>
              <a:rPr lang="en-US" sz="2000" dirty="0"/>
            </a:br>
            <a:r>
              <a:rPr lang="en-US" sz="2000" dirty="0"/>
              <a:t>3. In a Compound the elements are present in a fixed ratio by weight.</a:t>
            </a:r>
            <a:br>
              <a:rPr lang="en-US" sz="2000" dirty="0"/>
            </a:br>
            <a:r>
              <a:rPr lang="en-US" sz="2000" dirty="0"/>
              <a:t>4. The properties of a compound are different from those of its elements.</a:t>
            </a:r>
            <a:br>
              <a:rPr lang="en-US" sz="2000" dirty="0"/>
            </a:br>
            <a:r>
              <a:rPr lang="en-US" sz="2000" dirty="0"/>
              <a:t>5. The components of a compound can not be separated by physical methods but can be separated by chemical methods only.</a:t>
            </a:r>
            <a:br>
              <a:rPr lang="en-US" sz="2000" dirty="0"/>
            </a:br>
            <a:r>
              <a:rPr lang="en-US" sz="2000" dirty="0"/>
              <a:t>6.The formation of a compound from its elements is accompanied by energy change.</a:t>
            </a:r>
            <a:br>
              <a:rPr lang="en-US" sz="2000" dirty="0"/>
            </a:br>
            <a:endParaRPr lang="en-IN" sz="2000" dirty="0"/>
          </a:p>
        </p:txBody>
      </p:sp>
      <p:sp>
        <p:nvSpPr>
          <p:cNvPr id="4" name="TextBox 3">
            <a:extLst>
              <a:ext uri="{FF2B5EF4-FFF2-40B4-BE49-F238E27FC236}">
                <a16:creationId xmlns:a16="http://schemas.microsoft.com/office/drawing/2014/main" id="{34C29193-8207-467D-AC23-02D3B7F79924}"/>
              </a:ext>
            </a:extLst>
          </p:cNvPr>
          <p:cNvSpPr txBox="1"/>
          <p:nvPr/>
        </p:nvSpPr>
        <p:spPr>
          <a:xfrm>
            <a:off x="6096000" y="2304113"/>
            <a:ext cx="5941325" cy="4093428"/>
          </a:xfrm>
          <a:prstGeom prst="rect">
            <a:avLst/>
          </a:prstGeom>
          <a:noFill/>
          <a:ln>
            <a:solidFill>
              <a:srgbClr val="002060"/>
            </a:solidFill>
          </a:ln>
        </p:spPr>
        <p:txBody>
          <a:bodyPr wrap="square" rtlCol="0">
            <a:spAutoFit/>
          </a:bodyPr>
          <a:lstStyle/>
          <a:p>
            <a:r>
              <a:rPr lang="en-US" sz="2000" dirty="0"/>
              <a:t>1.A mixture is obtained from its (elements, compounds) components as a result of physical change.</a:t>
            </a:r>
            <a:br>
              <a:rPr lang="en-US" sz="2000" dirty="0"/>
            </a:br>
            <a:r>
              <a:rPr lang="en-US" sz="2000" dirty="0"/>
              <a:t>2. The mixtures can be homogenous and heterogeneous.</a:t>
            </a:r>
            <a:br>
              <a:rPr lang="en-US" sz="2000" dirty="0"/>
            </a:br>
            <a:r>
              <a:rPr lang="en-US" sz="2000" dirty="0"/>
              <a:t>3. In a mixture the components can be present in any ratio.</a:t>
            </a:r>
            <a:br>
              <a:rPr lang="en-US" sz="2000" dirty="0"/>
            </a:br>
            <a:r>
              <a:rPr lang="en-US" sz="2000" dirty="0"/>
              <a:t>4. The properties of a mixture lie between those of its components.</a:t>
            </a:r>
            <a:br>
              <a:rPr lang="en-US" sz="2000" dirty="0"/>
            </a:br>
            <a:r>
              <a:rPr lang="en-US" sz="2000" dirty="0"/>
              <a:t>5. The components of a mixture can be separated by physical methods.</a:t>
            </a:r>
            <a:br>
              <a:rPr lang="en-US" sz="2000" dirty="0"/>
            </a:br>
            <a:r>
              <a:rPr lang="en-US" sz="2000" dirty="0"/>
              <a:t>6. The formation of a mixture from its constituents is not accompanied by energy change.</a:t>
            </a:r>
          </a:p>
          <a:p>
            <a:endParaRPr lang="en-IN" sz="2000" dirty="0"/>
          </a:p>
        </p:txBody>
      </p:sp>
      <p:sp>
        <p:nvSpPr>
          <p:cNvPr id="5" name="TextBox 4">
            <a:extLst>
              <a:ext uri="{FF2B5EF4-FFF2-40B4-BE49-F238E27FC236}">
                <a16:creationId xmlns:a16="http://schemas.microsoft.com/office/drawing/2014/main" id="{9B934E26-067A-4A20-86EC-CE2BA7609B72}"/>
              </a:ext>
            </a:extLst>
          </p:cNvPr>
          <p:cNvSpPr txBox="1"/>
          <p:nvPr/>
        </p:nvSpPr>
        <p:spPr>
          <a:xfrm>
            <a:off x="805218" y="1610436"/>
            <a:ext cx="3766782" cy="461665"/>
          </a:xfrm>
          <a:prstGeom prst="rect">
            <a:avLst/>
          </a:prstGeom>
          <a:noFill/>
        </p:spPr>
        <p:txBody>
          <a:bodyPr wrap="square" rtlCol="0">
            <a:spAutoFit/>
          </a:bodyPr>
          <a:lstStyle/>
          <a:p>
            <a:pPr algn="ctr"/>
            <a:r>
              <a:rPr lang="en-IN" sz="2400" b="1" u="sng" dirty="0">
                <a:highlight>
                  <a:srgbClr val="FFFF00"/>
                </a:highlight>
              </a:rPr>
              <a:t>COMPOUND</a:t>
            </a:r>
          </a:p>
        </p:txBody>
      </p:sp>
      <p:sp>
        <p:nvSpPr>
          <p:cNvPr id="6" name="TextBox 5">
            <a:extLst>
              <a:ext uri="{FF2B5EF4-FFF2-40B4-BE49-F238E27FC236}">
                <a16:creationId xmlns:a16="http://schemas.microsoft.com/office/drawing/2014/main" id="{22E5B52D-D24B-411A-B1C0-973994B0D9BA}"/>
              </a:ext>
            </a:extLst>
          </p:cNvPr>
          <p:cNvSpPr txBox="1"/>
          <p:nvPr/>
        </p:nvSpPr>
        <p:spPr>
          <a:xfrm>
            <a:off x="7042245" y="1610436"/>
            <a:ext cx="3166280" cy="461665"/>
          </a:xfrm>
          <a:prstGeom prst="rect">
            <a:avLst/>
          </a:prstGeom>
          <a:noFill/>
        </p:spPr>
        <p:txBody>
          <a:bodyPr wrap="square" rtlCol="0">
            <a:spAutoFit/>
          </a:bodyPr>
          <a:lstStyle/>
          <a:p>
            <a:r>
              <a:rPr lang="en-IN" sz="2400" b="1" u="sng" dirty="0">
                <a:highlight>
                  <a:srgbClr val="FFFF00"/>
                </a:highlight>
              </a:rPr>
              <a:t>MIXTURES</a:t>
            </a:r>
          </a:p>
        </p:txBody>
      </p:sp>
      <p:pic>
        <p:nvPicPr>
          <p:cNvPr id="8" name="Recorded Sound">
            <a:hlinkClick r:id="" action="ppaction://media"/>
            <a:extLst>
              <a:ext uri="{FF2B5EF4-FFF2-40B4-BE49-F238E27FC236}">
                <a16:creationId xmlns:a16="http://schemas.microsoft.com/office/drawing/2014/main" id="{91BA020E-C49F-4571-AD78-E7026ADB4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5701" y="0"/>
            <a:ext cx="609600" cy="609600"/>
          </a:xfrm>
          <a:prstGeom prst="rect">
            <a:avLst/>
          </a:prstGeom>
        </p:spPr>
      </p:pic>
    </p:spTree>
    <p:extLst>
      <p:ext uri="{BB962C8B-B14F-4D97-AF65-F5344CB8AC3E}">
        <p14:creationId xmlns:p14="http://schemas.microsoft.com/office/powerpoint/2010/main" val="16016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54487-DBC9-4A8B-BA70-C363226F6093}"/>
              </a:ext>
            </a:extLst>
          </p:cNvPr>
          <p:cNvSpPr/>
          <p:nvPr/>
        </p:nvSpPr>
        <p:spPr>
          <a:xfrm>
            <a:off x="2805358" y="2380481"/>
            <a:ext cx="7553292" cy="1569660"/>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a:t>
            </a:r>
          </a:p>
        </p:txBody>
      </p:sp>
    </p:spTree>
    <p:extLst>
      <p:ext uri="{BB962C8B-B14F-4D97-AF65-F5344CB8AC3E}">
        <p14:creationId xmlns:p14="http://schemas.microsoft.com/office/powerpoint/2010/main" val="120732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5E75B4-1D77-463F-A1A5-152EE13F34C3}"/>
              </a:ext>
            </a:extLst>
          </p:cNvPr>
          <p:cNvSpPr txBox="1"/>
          <p:nvPr/>
        </p:nvSpPr>
        <p:spPr>
          <a:xfrm>
            <a:off x="534571" y="295422"/>
            <a:ext cx="11240088" cy="769441"/>
          </a:xfrm>
          <a:prstGeom prst="rect">
            <a:avLst/>
          </a:prstGeom>
          <a:gradFill flip="none" rotWithShape="1">
            <a:gsLst>
              <a:gs pos="56944">
                <a:srgbClr val="82B491"/>
              </a:gs>
              <a:gs pos="66000">
                <a:srgbClr val="92D050"/>
              </a:gs>
              <a:gs pos="38000">
                <a:srgbClr val="F99D8B"/>
              </a:gs>
              <a:gs pos="0">
                <a:srgbClr val="FF0066"/>
              </a:gs>
              <a:gs pos="48000">
                <a:schemeClr val="accent2">
                  <a:lumMod val="97000"/>
                  <a:lumOff val="3000"/>
                </a:schemeClr>
              </a:gs>
              <a:gs pos="100000">
                <a:schemeClr val="accent2">
                  <a:lumMod val="60000"/>
                  <a:lumOff val="40000"/>
                </a:schemeClr>
              </a:gs>
            </a:gsLst>
            <a:lin ang="16200000" scaled="1"/>
            <a:tileRect/>
          </a:gradFill>
          <a:ln>
            <a:solidFill>
              <a:srgbClr val="00B0F0"/>
            </a:solidFill>
          </a:ln>
        </p:spPr>
        <p:txBody>
          <a:bodyPr wrap="square" rtlCol="0">
            <a:spAutoFit/>
          </a:bodyPr>
          <a:lstStyle/>
          <a:p>
            <a:pPr algn="ctr"/>
            <a:r>
              <a:rPr lang="en-US" sz="4400" dirty="0">
                <a:solidFill>
                  <a:srgbClr val="002060"/>
                </a:solidFill>
                <a:latin typeface="Algerian" panose="04020705040A02060702" pitchFamily="82" charset="0"/>
              </a:rPr>
              <a:t>CHEMICAL CLASSIFICATION OF MATTER</a:t>
            </a:r>
            <a:endParaRPr lang="en-IN" sz="4400" dirty="0">
              <a:solidFill>
                <a:srgbClr val="002060"/>
              </a:solidFill>
              <a:latin typeface="Algerian" panose="04020705040A02060702" pitchFamily="82" charset="0"/>
            </a:endParaRPr>
          </a:p>
        </p:txBody>
      </p:sp>
      <p:pic>
        <p:nvPicPr>
          <p:cNvPr id="4" name="Picture 3">
            <a:extLst>
              <a:ext uri="{FF2B5EF4-FFF2-40B4-BE49-F238E27FC236}">
                <a16:creationId xmlns:a16="http://schemas.microsoft.com/office/drawing/2014/main" id="{9859BDD1-24C0-44CB-B1EA-477B39646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69" y="1562100"/>
            <a:ext cx="11240089" cy="5000478"/>
          </a:xfrm>
          <a:prstGeom prst="rect">
            <a:avLst/>
          </a:prstGeom>
          <a:solidFill>
            <a:srgbClr val="FFFF00"/>
          </a:solidFill>
          <a:ln w="88900" cap="sq" cmpd="thickThin">
            <a:solidFill>
              <a:srgbClr val="FFC000"/>
            </a:solidFill>
            <a:prstDash val="solid"/>
            <a:miter lim="800000"/>
          </a:ln>
          <a:effectLst>
            <a:innerShdw blurRad="76200">
              <a:srgbClr val="000000"/>
            </a:innerShdw>
          </a:effectLst>
        </p:spPr>
      </p:pic>
      <p:pic>
        <p:nvPicPr>
          <p:cNvPr id="3" name="Recorded Sound">
            <a:hlinkClick r:id="" action="ppaction://media"/>
            <a:extLst>
              <a:ext uri="{FF2B5EF4-FFF2-40B4-BE49-F238E27FC236}">
                <a16:creationId xmlns:a16="http://schemas.microsoft.com/office/drawing/2014/main" id="{07BA3229-30B9-4D94-96B5-0BCF58EA46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769" y="70542"/>
            <a:ext cx="609600" cy="609600"/>
          </a:xfrm>
          <a:prstGeom prst="rect">
            <a:avLst/>
          </a:prstGeom>
        </p:spPr>
      </p:pic>
    </p:spTree>
    <p:extLst>
      <p:ext uri="{BB962C8B-B14F-4D97-AF65-F5344CB8AC3E}">
        <p14:creationId xmlns:p14="http://schemas.microsoft.com/office/powerpoint/2010/main" val="41353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7E9CE0-C280-476D-86E7-6BE4F095509A}"/>
              </a:ext>
            </a:extLst>
          </p:cNvPr>
          <p:cNvSpPr txBox="1"/>
          <p:nvPr/>
        </p:nvSpPr>
        <p:spPr>
          <a:xfrm>
            <a:off x="3351919" y="288079"/>
            <a:ext cx="5205046" cy="769441"/>
          </a:xfrm>
          <a:prstGeom prst="rect">
            <a:avLst/>
          </a:prstGeom>
          <a:gradFill flip="none" rotWithShape="1">
            <a:gsLst>
              <a:gs pos="14000">
                <a:srgbClr val="FF99CC"/>
              </a:gs>
              <a:gs pos="0">
                <a:schemeClr val="accent6">
                  <a:lumMod val="0"/>
                  <a:lumOff val="100000"/>
                </a:schemeClr>
              </a:gs>
              <a:gs pos="100000">
                <a:srgbClr val="A7F7BA"/>
              </a:gs>
            </a:gsLst>
            <a:path path="circle">
              <a:fillToRect l="50000" t="-80000" r="50000" b="180000"/>
            </a:path>
            <a:tileRect/>
          </a:gradFill>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400" dirty="0">
                <a:solidFill>
                  <a:srgbClr val="C00000"/>
                </a:solidFill>
              </a:rPr>
              <a:t>PURE SUBSTANCES</a:t>
            </a:r>
            <a:endParaRPr lang="en-IN" sz="4400" dirty="0">
              <a:solidFill>
                <a:srgbClr val="C00000"/>
              </a:solidFill>
            </a:endParaRPr>
          </a:p>
        </p:txBody>
      </p:sp>
      <p:sp>
        <p:nvSpPr>
          <p:cNvPr id="4" name="TextBox 3">
            <a:extLst>
              <a:ext uri="{FF2B5EF4-FFF2-40B4-BE49-F238E27FC236}">
                <a16:creationId xmlns:a16="http://schemas.microsoft.com/office/drawing/2014/main" id="{23583B12-B462-42CC-BA39-8B86810F3F82}"/>
              </a:ext>
            </a:extLst>
          </p:cNvPr>
          <p:cNvSpPr txBox="1"/>
          <p:nvPr/>
        </p:nvSpPr>
        <p:spPr>
          <a:xfrm>
            <a:off x="778412" y="1216974"/>
            <a:ext cx="10635176" cy="1384995"/>
          </a:xfrm>
          <a:prstGeom prst="rect">
            <a:avLst/>
          </a:prstGeom>
          <a:noFill/>
        </p:spPr>
        <p:txBody>
          <a:bodyPr wrap="square" rtlCol="0">
            <a:spAutoFit/>
          </a:bodyPr>
          <a:lstStyle/>
          <a:p>
            <a:r>
              <a:rPr lang="en-US" sz="2800" dirty="0"/>
              <a:t>It is a homogenous material which contains particle of only one kind and has a definite set of properties.</a:t>
            </a:r>
          </a:p>
          <a:p>
            <a:r>
              <a:rPr lang="en-US" sz="2800" dirty="0"/>
              <a:t>Example- </a:t>
            </a:r>
            <a:r>
              <a:rPr lang="en-US" sz="2800" dirty="0" err="1"/>
              <a:t>Iron,Sodium,Sulphur,Hydrogen,Water</a:t>
            </a:r>
            <a:r>
              <a:rPr lang="en-US" sz="2800" dirty="0"/>
              <a:t> etc.</a:t>
            </a:r>
            <a:endParaRPr lang="en-IN" sz="2800" dirty="0"/>
          </a:p>
        </p:txBody>
      </p:sp>
      <p:sp>
        <p:nvSpPr>
          <p:cNvPr id="5" name="TextBox 4">
            <a:extLst>
              <a:ext uri="{FF2B5EF4-FFF2-40B4-BE49-F238E27FC236}">
                <a16:creationId xmlns:a16="http://schemas.microsoft.com/office/drawing/2014/main" id="{0C4E39F6-54BB-4369-878E-9CCF144E60A4}"/>
              </a:ext>
            </a:extLst>
          </p:cNvPr>
          <p:cNvSpPr txBox="1"/>
          <p:nvPr/>
        </p:nvSpPr>
        <p:spPr>
          <a:xfrm>
            <a:off x="1790404" y="2769637"/>
            <a:ext cx="9059565" cy="523220"/>
          </a:xfrm>
          <a:prstGeom prst="rect">
            <a:avLst/>
          </a:prstGeom>
          <a:gradFill>
            <a:gsLst>
              <a:gs pos="0">
                <a:srgbClr val="FF3300"/>
              </a:gs>
              <a:gs pos="48000">
                <a:schemeClr val="accent2">
                  <a:lumMod val="97000"/>
                  <a:lumOff val="3000"/>
                </a:schemeClr>
              </a:gs>
              <a:gs pos="100000">
                <a:schemeClr val="accent2">
                  <a:lumMod val="60000"/>
                  <a:lumOff val="40000"/>
                </a:schemeClr>
              </a:gs>
            </a:gsLst>
            <a:lin ang="16200000" scaled="1"/>
          </a:gradFill>
        </p:spPr>
        <p:txBody>
          <a:bodyPr wrap="square" rtlCol="0">
            <a:spAutoFit/>
          </a:bodyPr>
          <a:lstStyle/>
          <a:p>
            <a:pPr algn="ctr"/>
            <a:r>
              <a:rPr lang="en-US" sz="2800" b="1" u="sng" dirty="0"/>
              <a:t>Note </a:t>
            </a:r>
            <a:r>
              <a:rPr lang="en-US" sz="2800" u="sng" dirty="0"/>
              <a:t>- All homogenous material are not pure substances.</a:t>
            </a:r>
            <a:endParaRPr lang="en-IN" sz="2800" u="sng" dirty="0"/>
          </a:p>
        </p:txBody>
      </p:sp>
      <p:sp>
        <p:nvSpPr>
          <p:cNvPr id="6" name="TextBox 5">
            <a:extLst>
              <a:ext uri="{FF2B5EF4-FFF2-40B4-BE49-F238E27FC236}">
                <a16:creationId xmlns:a16="http://schemas.microsoft.com/office/drawing/2014/main" id="{86479A4F-D98C-4837-811D-14A2EE9471F1}"/>
              </a:ext>
            </a:extLst>
          </p:cNvPr>
          <p:cNvSpPr txBox="1"/>
          <p:nvPr/>
        </p:nvSpPr>
        <p:spPr>
          <a:xfrm>
            <a:off x="0" y="3551934"/>
            <a:ext cx="6827520" cy="800219"/>
          </a:xfrm>
          <a:prstGeom prst="rect">
            <a:avLst/>
          </a:prstGeom>
          <a:noFill/>
        </p:spPr>
        <p:txBody>
          <a:bodyPr wrap="square" rtlCol="0">
            <a:spAutoFit/>
          </a:bodyPr>
          <a:lstStyle/>
          <a:p>
            <a:pPr algn="ctr"/>
            <a:r>
              <a:rPr lang="en-US" sz="2800" dirty="0">
                <a:latin typeface="Aharoni" panose="02010803020104030203" pitchFamily="2" charset="-79"/>
                <a:cs typeface="Aharoni" panose="02010803020104030203" pitchFamily="2" charset="-79"/>
              </a:rPr>
              <a:t>Characteristics of a pure substance</a:t>
            </a:r>
          </a:p>
          <a:p>
            <a:pPr algn="ctr"/>
            <a:endParaRPr lang="en-IN" dirty="0"/>
          </a:p>
        </p:txBody>
      </p:sp>
      <p:sp>
        <p:nvSpPr>
          <p:cNvPr id="7" name="TextBox 6">
            <a:extLst>
              <a:ext uri="{FF2B5EF4-FFF2-40B4-BE49-F238E27FC236}">
                <a16:creationId xmlns:a16="http://schemas.microsoft.com/office/drawing/2014/main" id="{43DEA77F-1C13-462D-9AD0-9B717CEF6BCD}"/>
              </a:ext>
            </a:extLst>
          </p:cNvPr>
          <p:cNvSpPr txBox="1"/>
          <p:nvPr/>
        </p:nvSpPr>
        <p:spPr>
          <a:xfrm>
            <a:off x="457200" y="4303756"/>
            <a:ext cx="5373857" cy="2246769"/>
          </a:xfrm>
          <a:prstGeom prst="rect">
            <a:avLst/>
          </a:prstGeom>
          <a:noFill/>
        </p:spPr>
        <p:txBody>
          <a:bodyPr wrap="square" rtlCol="0">
            <a:spAutoFit/>
          </a:bodyPr>
          <a:lstStyle/>
          <a:p>
            <a:pPr marL="342900" indent="-342900">
              <a:buAutoNum type="arabicPeriod"/>
            </a:pPr>
            <a:r>
              <a:rPr lang="en-US" sz="2800" dirty="0"/>
              <a:t>Homogenous in nature.</a:t>
            </a:r>
          </a:p>
          <a:p>
            <a:pPr marL="342900" indent="-342900">
              <a:buAutoNum type="arabicPeriod"/>
            </a:pPr>
            <a:r>
              <a:rPr lang="en-US" sz="2800" dirty="0"/>
              <a:t>Has a definite set of properties.</a:t>
            </a:r>
          </a:p>
          <a:p>
            <a:pPr marL="342900" indent="-342900">
              <a:buAutoNum type="arabicPeriod"/>
            </a:pPr>
            <a:r>
              <a:rPr lang="en-US" sz="2800" dirty="0"/>
              <a:t>The composition of pure substance cannot be changed by physical methods.</a:t>
            </a:r>
            <a:endParaRPr lang="en-IN" sz="2800" dirty="0"/>
          </a:p>
        </p:txBody>
      </p:sp>
      <p:sp>
        <p:nvSpPr>
          <p:cNvPr id="8" name="TextBox 7">
            <a:extLst>
              <a:ext uri="{FF2B5EF4-FFF2-40B4-BE49-F238E27FC236}">
                <a16:creationId xmlns:a16="http://schemas.microsoft.com/office/drawing/2014/main" id="{10E20550-4BDE-4539-A31B-D7988DF09A09}"/>
              </a:ext>
            </a:extLst>
          </p:cNvPr>
          <p:cNvSpPr txBox="1"/>
          <p:nvPr/>
        </p:nvSpPr>
        <p:spPr>
          <a:xfrm>
            <a:off x="7284720" y="4323919"/>
            <a:ext cx="4431324" cy="923330"/>
          </a:xfrm>
          <a:prstGeom prst="rect">
            <a:avLst/>
          </a:prstGeom>
          <a:noFill/>
        </p:spPr>
        <p:txBody>
          <a:bodyPr wrap="square" rtlCol="0">
            <a:spAutoFit/>
          </a:bodyPr>
          <a:lstStyle/>
          <a:p>
            <a:r>
              <a:rPr lang="en-US" sz="3600" b="1" dirty="0">
                <a:solidFill>
                  <a:srgbClr val="FF0066"/>
                </a:solidFill>
              </a:rPr>
              <a:t>PURE SUBSTANCES</a:t>
            </a:r>
          </a:p>
          <a:p>
            <a:endParaRPr lang="en-IN" dirty="0"/>
          </a:p>
        </p:txBody>
      </p:sp>
      <p:sp>
        <p:nvSpPr>
          <p:cNvPr id="9" name="TextBox 8">
            <a:extLst>
              <a:ext uri="{FF2B5EF4-FFF2-40B4-BE49-F238E27FC236}">
                <a16:creationId xmlns:a16="http://schemas.microsoft.com/office/drawing/2014/main" id="{937EFD4C-C3F0-4FA3-B585-6100081C4D7C}"/>
              </a:ext>
            </a:extLst>
          </p:cNvPr>
          <p:cNvSpPr txBox="1"/>
          <p:nvPr/>
        </p:nvSpPr>
        <p:spPr>
          <a:xfrm>
            <a:off x="6806416" y="5504399"/>
            <a:ext cx="2337584" cy="584775"/>
          </a:xfrm>
          <a:prstGeom prst="rect">
            <a:avLst/>
          </a:prstGeom>
          <a:noFill/>
        </p:spPr>
        <p:txBody>
          <a:bodyPr wrap="square" rtlCol="0">
            <a:spAutoFit/>
          </a:bodyPr>
          <a:lstStyle/>
          <a:p>
            <a:r>
              <a:rPr lang="en-US" sz="3200" b="1" dirty="0">
                <a:solidFill>
                  <a:srgbClr val="002060"/>
                </a:solidFill>
              </a:rPr>
              <a:t>ELEMENTS</a:t>
            </a:r>
            <a:r>
              <a:rPr lang="en-US" dirty="0"/>
              <a:t> </a:t>
            </a:r>
            <a:endParaRPr lang="en-IN" dirty="0"/>
          </a:p>
        </p:txBody>
      </p:sp>
      <p:sp>
        <p:nvSpPr>
          <p:cNvPr id="10" name="TextBox 9">
            <a:extLst>
              <a:ext uri="{FF2B5EF4-FFF2-40B4-BE49-F238E27FC236}">
                <a16:creationId xmlns:a16="http://schemas.microsoft.com/office/drawing/2014/main" id="{2AC93740-2968-4D63-B0B1-3CCBD00980CB}"/>
              </a:ext>
            </a:extLst>
          </p:cNvPr>
          <p:cNvSpPr txBox="1"/>
          <p:nvPr/>
        </p:nvSpPr>
        <p:spPr>
          <a:xfrm>
            <a:off x="9401905" y="5504399"/>
            <a:ext cx="2504345" cy="584775"/>
          </a:xfrm>
          <a:prstGeom prst="rect">
            <a:avLst/>
          </a:prstGeom>
          <a:noFill/>
        </p:spPr>
        <p:txBody>
          <a:bodyPr wrap="square" rtlCol="0">
            <a:spAutoFit/>
          </a:bodyPr>
          <a:lstStyle/>
          <a:p>
            <a:r>
              <a:rPr lang="en-US" sz="3200" b="1" dirty="0">
                <a:solidFill>
                  <a:srgbClr val="002060"/>
                </a:solidFill>
              </a:rPr>
              <a:t>COMPOUNDS</a:t>
            </a:r>
            <a:endParaRPr lang="en-IN" sz="3200" b="1" dirty="0">
              <a:solidFill>
                <a:srgbClr val="002060"/>
              </a:solidFill>
            </a:endParaRPr>
          </a:p>
        </p:txBody>
      </p:sp>
      <p:cxnSp>
        <p:nvCxnSpPr>
          <p:cNvPr id="12" name="Straight Connector 11">
            <a:extLst>
              <a:ext uri="{FF2B5EF4-FFF2-40B4-BE49-F238E27FC236}">
                <a16:creationId xmlns:a16="http://schemas.microsoft.com/office/drawing/2014/main" id="{1467B64B-DBAA-4CDB-956C-E1AA1A3165BF}"/>
              </a:ext>
            </a:extLst>
          </p:cNvPr>
          <p:cNvCxnSpPr/>
          <p:nvPr/>
        </p:nvCxnSpPr>
        <p:spPr>
          <a:xfrm flipH="1">
            <a:off x="7959967" y="5014807"/>
            <a:ext cx="886265" cy="48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DE69CE-9B72-443C-8156-718AF25F75F4}"/>
              </a:ext>
            </a:extLst>
          </p:cNvPr>
          <p:cNvCxnSpPr/>
          <p:nvPr/>
        </p:nvCxnSpPr>
        <p:spPr>
          <a:xfrm>
            <a:off x="8846232" y="5014807"/>
            <a:ext cx="965980" cy="48736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a:extLst>
              <a:ext uri="{FF2B5EF4-FFF2-40B4-BE49-F238E27FC236}">
                <a16:creationId xmlns:a16="http://schemas.microsoft.com/office/drawing/2014/main" id="{4A1BDB22-C9B9-4D72-BCF5-C21520EFDA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0805" y="117593"/>
            <a:ext cx="609600" cy="609600"/>
          </a:xfrm>
          <a:prstGeom prst="rect">
            <a:avLst/>
          </a:prstGeom>
        </p:spPr>
      </p:pic>
    </p:spTree>
    <p:extLst>
      <p:ext uri="{BB962C8B-B14F-4D97-AF65-F5344CB8AC3E}">
        <p14:creationId xmlns:p14="http://schemas.microsoft.com/office/powerpoint/2010/main" val="403287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DF4A0C-2F48-46AE-9687-AE658ACF56BB}"/>
              </a:ext>
            </a:extLst>
          </p:cNvPr>
          <p:cNvSpPr txBox="1"/>
          <p:nvPr/>
        </p:nvSpPr>
        <p:spPr>
          <a:xfrm>
            <a:off x="418454" y="434391"/>
            <a:ext cx="3626605" cy="707886"/>
          </a:xfrm>
          <a:prstGeom prst="rect">
            <a:avLst/>
          </a:prstGeom>
          <a:solidFill>
            <a:srgbClr val="B2FAFC"/>
          </a:solidFill>
          <a:ln>
            <a:solidFill>
              <a:schemeClr val="accent2">
                <a:lumMod val="75000"/>
              </a:schemeClr>
            </a:solidFill>
          </a:ln>
          <a:scene3d>
            <a:camera prst="orthographicFront"/>
            <a:lightRig rig="threePt" dir="t"/>
          </a:scene3d>
          <a:sp3d>
            <a:bevelT prst="angle"/>
          </a:sp3d>
        </p:spPr>
        <p:txBody>
          <a:bodyPr wrap="square" rtlCol="0">
            <a:spAutoFit/>
          </a:bodyPr>
          <a:lstStyle/>
          <a:p>
            <a:pPr algn="ctr"/>
            <a:r>
              <a:rPr lang="en-US" sz="4000" dirty="0">
                <a:solidFill>
                  <a:srgbClr val="7030A0"/>
                </a:solidFill>
                <a:latin typeface="Arial Rounded MT Bold" panose="020F0704030504030204" pitchFamily="34" charset="0"/>
                <a:cs typeface="Aharoni" panose="02010803020104030203" pitchFamily="2" charset="-79"/>
              </a:rPr>
              <a:t>ELEMENTS</a:t>
            </a:r>
            <a:endParaRPr lang="en-IN" sz="4000" dirty="0">
              <a:solidFill>
                <a:srgbClr val="7030A0"/>
              </a:solidFill>
              <a:latin typeface="Arial Rounded MT Bold" panose="020F0704030504030204" pitchFamily="34" charset="0"/>
              <a:cs typeface="Aharoni" panose="02010803020104030203" pitchFamily="2" charset="-79"/>
            </a:endParaRPr>
          </a:p>
        </p:txBody>
      </p:sp>
      <p:sp>
        <p:nvSpPr>
          <p:cNvPr id="3" name="TextBox 2">
            <a:extLst>
              <a:ext uri="{FF2B5EF4-FFF2-40B4-BE49-F238E27FC236}">
                <a16:creationId xmlns:a16="http://schemas.microsoft.com/office/drawing/2014/main" id="{A7193EBC-4DD4-4946-9811-355FCCB72477}"/>
              </a:ext>
            </a:extLst>
          </p:cNvPr>
          <p:cNvSpPr txBox="1"/>
          <p:nvPr/>
        </p:nvSpPr>
        <p:spPr>
          <a:xfrm>
            <a:off x="4897464" y="434391"/>
            <a:ext cx="7020732" cy="1200329"/>
          </a:xfrm>
          <a:prstGeom prst="rect">
            <a:avLst/>
          </a:prstGeom>
          <a:noFill/>
        </p:spPr>
        <p:txBody>
          <a:bodyPr wrap="square" rtlCol="0">
            <a:spAutoFit/>
          </a:bodyPr>
          <a:lstStyle/>
          <a:p>
            <a:r>
              <a:rPr lang="en-IN" sz="2400" dirty="0"/>
              <a:t>It is a pure substance which can not be broken down into still simpler substances by any known physical or chemical method. It consists of only one kind of atom.</a:t>
            </a:r>
          </a:p>
        </p:txBody>
      </p:sp>
      <p:sp>
        <p:nvSpPr>
          <p:cNvPr id="4" name="Arrow: Right 3">
            <a:extLst>
              <a:ext uri="{FF2B5EF4-FFF2-40B4-BE49-F238E27FC236}">
                <a16:creationId xmlns:a16="http://schemas.microsoft.com/office/drawing/2014/main" id="{CA40B787-F2D5-4A35-9E1D-9EAFAC010EEB}"/>
              </a:ext>
            </a:extLst>
          </p:cNvPr>
          <p:cNvSpPr/>
          <p:nvPr/>
        </p:nvSpPr>
        <p:spPr>
          <a:xfrm>
            <a:off x="4277533" y="774915"/>
            <a:ext cx="387457" cy="36736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0B18452A-C6EA-4D56-B7C5-D0FCBBEA11F4}"/>
              </a:ext>
            </a:extLst>
          </p:cNvPr>
          <p:cNvSpPr txBox="1"/>
          <p:nvPr/>
        </p:nvSpPr>
        <p:spPr>
          <a:xfrm>
            <a:off x="4277533" y="1870697"/>
            <a:ext cx="2603716" cy="646331"/>
          </a:xfrm>
          <a:prstGeom prst="rect">
            <a:avLst/>
          </a:prstGeom>
          <a:solidFill>
            <a:srgbClr val="66FF66"/>
          </a:solidFill>
          <a:ln>
            <a:noFill/>
          </a:ln>
          <a:effectLst>
            <a:glow rad="2286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3600" b="1" dirty="0">
                <a:ln w="9525">
                  <a:solidFill>
                    <a:schemeClr val="bg1"/>
                  </a:solidFill>
                  <a:prstDash val="solid"/>
                </a:ln>
                <a:effectLst>
                  <a:outerShdw blurRad="12700" dist="38100" dir="2700000" algn="tl" rotWithShape="0">
                    <a:schemeClr val="bg1">
                      <a:lumMod val="50000"/>
                    </a:schemeClr>
                  </a:outerShdw>
                </a:effectLst>
              </a:rPr>
              <a:t>(A) METALS</a:t>
            </a:r>
          </a:p>
        </p:txBody>
      </p:sp>
      <p:sp>
        <p:nvSpPr>
          <p:cNvPr id="6" name="TextBox 5">
            <a:extLst>
              <a:ext uri="{FF2B5EF4-FFF2-40B4-BE49-F238E27FC236}">
                <a16:creationId xmlns:a16="http://schemas.microsoft.com/office/drawing/2014/main" id="{21185A2E-B761-48BE-9273-E03CFBDD7DAB}"/>
              </a:ext>
            </a:extLst>
          </p:cNvPr>
          <p:cNvSpPr txBox="1"/>
          <p:nvPr/>
        </p:nvSpPr>
        <p:spPr>
          <a:xfrm>
            <a:off x="182428" y="2564933"/>
            <a:ext cx="11169112" cy="4678204"/>
          </a:xfrm>
          <a:prstGeom prst="rect">
            <a:avLst/>
          </a:prstGeom>
          <a:noFill/>
        </p:spPr>
        <p:txBody>
          <a:bodyPr wrap="square" rtlCol="0">
            <a:spAutoFit/>
          </a:bodyPr>
          <a:lstStyle/>
          <a:p>
            <a:r>
              <a:rPr lang="en-US" sz="2000" b="1" dirty="0"/>
              <a:t>State</a:t>
            </a:r>
            <a:r>
              <a:rPr lang="en-US" sz="2000" dirty="0"/>
              <a:t>: Metals are solids at room temperature with the exception of Mercury, which is liquid at room temperature (Gallium is liquid on hot days).</a:t>
            </a:r>
          </a:p>
          <a:p>
            <a:r>
              <a:rPr lang="en-US" sz="2000" b="1" dirty="0"/>
              <a:t>Lustre</a:t>
            </a:r>
            <a:r>
              <a:rPr lang="en-US" sz="2000" dirty="0"/>
              <a:t>: Metals have the quality of reflecting light from their surface and can be polished.</a:t>
            </a:r>
          </a:p>
          <a:p>
            <a:r>
              <a:rPr lang="en-US" sz="2000" b="1" dirty="0"/>
              <a:t>Sonorous: </a:t>
            </a:r>
            <a:r>
              <a:rPr lang="en-US" sz="2000" dirty="0"/>
              <a:t>Metals produce a sound on striking.</a:t>
            </a:r>
            <a:endParaRPr lang="en-US" sz="2000" b="1" dirty="0"/>
          </a:p>
          <a:p>
            <a:r>
              <a:rPr lang="en-US" sz="2000" b="1" dirty="0"/>
              <a:t>Malleability:</a:t>
            </a:r>
            <a:r>
              <a:rPr lang="en-US" sz="2000" dirty="0"/>
              <a:t> Metals have the ability to withstand hammering and can be made into thin sheets known as foils.</a:t>
            </a:r>
          </a:p>
          <a:p>
            <a:r>
              <a:rPr lang="en-US" sz="2000" b="1" dirty="0"/>
              <a:t>Ductility: </a:t>
            </a:r>
            <a:r>
              <a:rPr lang="en-US" sz="2000" dirty="0"/>
              <a:t>Metals can be drawn into wires.</a:t>
            </a:r>
          </a:p>
          <a:p>
            <a:r>
              <a:rPr lang="en-US" sz="2000" dirty="0"/>
              <a:t>(Zinc is neither malleable nor ductile). </a:t>
            </a:r>
          </a:p>
          <a:p>
            <a:r>
              <a:rPr lang="en-US" sz="2000" b="1" dirty="0"/>
              <a:t>Hardness: </a:t>
            </a:r>
            <a:r>
              <a:rPr lang="en-US" sz="2000" dirty="0"/>
              <a:t>All metals are hard except Sodium and Potassium, which are soft and can be cut with a knife</a:t>
            </a:r>
          </a:p>
          <a:p>
            <a:r>
              <a:rPr lang="en-US" sz="2000" b="1" dirty="0"/>
              <a:t>Conduction</a:t>
            </a:r>
            <a:r>
              <a:rPr lang="en-US" sz="2000" dirty="0"/>
              <a:t>: Metals are good conductors because they have free electrons. Silver and copper are the two best conductors of heat and electricity. Tungsten is a poor conductor of electricity. Lead is the poorest conductor of heat.</a:t>
            </a:r>
          </a:p>
          <a:p>
            <a:r>
              <a:rPr lang="en-US" sz="2000" b="1" dirty="0"/>
              <a:t>Melting and Boiling Points</a:t>
            </a:r>
            <a:r>
              <a:rPr lang="en-US" sz="2000" dirty="0"/>
              <a:t>: Metals have high melting and boiling points. Tungsten has the highest melting and boiling points whereas Mercury has the lowest. Sodium and Potassium also have low melting points.</a:t>
            </a:r>
          </a:p>
          <a:p>
            <a:endParaRPr lang="en-US" dirty="0"/>
          </a:p>
        </p:txBody>
      </p:sp>
      <p:pic>
        <p:nvPicPr>
          <p:cNvPr id="7" name="Recorded Sound">
            <a:hlinkClick r:id="" action="ppaction://media"/>
            <a:extLst>
              <a:ext uri="{FF2B5EF4-FFF2-40B4-BE49-F238E27FC236}">
                <a16:creationId xmlns:a16="http://schemas.microsoft.com/office/drawing/2014/main" id="{CB47BCD3-2CE2-4720-B978-1B1F2C82D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3804" y="142082"/>
            <a:ext cx="609600" cy="609600"/>
          </a:xfrm>
          <a:prstGeom prst="rect">
            <a:avLst/>
          </a:prstGeom>
        </p:spPr>
      </p:pic>
    </p:spTree>
    <p:extLst>
      <p:ext uri="{BB962C8B-B14F-4D97-AF65-F5344CB8AC3E}">
        <p14:creationId xmlns:p14="http://schemas.microsoft.com/office/powerpoint/2010/main" val="36932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782506-578C-499C-B807-A61B4F880CF4}"/>
              </a:ext>
            </a:extLst>
          </p:cNvPr>
          <p:cNvSpPr txBox="1"/>
          <p:nvPr/>
        </p:nvSpPr>
        <p:spPr>
          <a:xfrm>
            <a:off x="3314700" y="228600"/>
            <a:ext cx="4895850" cy="646331"/>
          </a:xfrm>
          <a:prstGeom prst="rect">
            <a:avLst/>
          </a:prstGeom>
          <a:solidFill>
            <a:srgbClr val="FBD329"/>
          </a:solid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3600" dirty="0">
                <a:solidFill>
                  <a:srgbClr val="FF0066"/>
                </a:solidFill>
                <a:latin typeface="Algerian" panose="04020705040A02060702" pitchFamily="82" charset="0"/>
              </a:rPr>
              <a:t>(B) NON METALS</a:t>
            </a:r>
          </a:p>
        </p:txBody>
      </p:sp>
      <p:sp>
        <p:nvSpPr>
          <p:cNvPr id="4" name="Rectangle 3">
            <a:extLst>
              <a:ext uri="{FF2B5EF4-FFF2-40B4-BE49-F238E27FC236}">
                <a16:creationId xmlns:a16="http://schemas.microsoft.com/office/drawing/2014/main" id="{D44FDABE-F5D1-41AA-8907-9CCA1FB7F258}"/>
              </a:ext>
            </a:extLst>
          </p:cNvPr>
          <p:cNvSpPr/>
          <p:nvPr/>
        </p:nvSpPr>
        <p:spPr>
          <a:xfrm>
            <a:off x="0" y="890764"/>
            <a:ext cx="12192000" cy="2831544"/>
          </a:xfrm>
          <a:prstGeom prst="rect">
            <a:avLst/>
          </a:prstGeom>
        </p:spPr>
        <p:txBody>
          <a:bodyPr wrap="square">
            <a:spAutoFit/>
          </a:bodyPr>
          <a:lstStyle/>
          <a:p>
            <a:r>
              <a:rPr lang="en-US" sz="2000" b="1" dirty="0"/>
              <a:t>State</a:t>
            </a:r>
            <a:r>
              <a:rPr lang="en-US" sz="2000" dirty="0"/>
              <a:t>: Non metals exist in all three states of matter.</a:t>
            </a:r>
          </a:p>
          <a:p>
            <a:r>
              <a:rPr lang="en-US" sz="2000" b="1" dirty="0"/>
              <a:t>Lustre</a:t>
            </a:r>
            <a:r>
              <a:rPr lang="en-US" sz="2000" dirty="0"/>
              <a:t>: Non metals do not have bright </a:t>
            </a:r>
            <a:r>
              <a:rPr lang="en-US" sz="2000" dirty="0" err="1"/>
              <a:t>lustre</a:t>
            </a:r>
            <a:r>
              <a:rPr lang="en-US" sz="2000" dirty="0"/>
              <a:t>. (Graphite and Iodine have lustre)</a:t>
            </a:r>
          </a:p>
          <a:p>
            <a:r>
              <a:rPr lang="en-US" sz="2000" b="1" dirty="0"/>
              <a:t>Malleability:</a:t>
            </a:r>
            <a:r>
              <a:rPr lang="en-US" sz="2000" dirty="0"/>
              <a:t> Non metals are not malleable.</a:t>
            </a:r>
          </a:p>
          <a:p>
            <a:r>
              <a:rPr lang="en-US" sz="2000" b="1" dirty="0"/>
              <a:t>Ductility: N</a:t>
            </a:r>
            <a:r>
              <a:rPr lang="en-US" sz="2000" dirty="0"/>
              <a:t>on metals are not ductile.</a:t>
            </a:r>
          </a:p>
          <a:p>
            <a:r>
              <a:rPr lang="en-US" sz="2000" b="1" dirty="0"/>
              <a:t>Conduction</a:t>
            </a:r>
            <a:r>
              <a:rPr lang="en-US" sz="2000" dirty="0"/>
              <a:t>: Non metals are poor conductors of heat and electricity. (Graphite is the good conductor of heat and electricity)</a:t>
            </a:r>
          </a:p>
          <a:p>
            <a:r>
              <a:rPr lang="en-US" sz="2000" b="1" dirty="0"/>
              <a:t>Melting and Boiling Points</a:t>
            </a:r>
            <a:r>
              <a:rPr lang="en-US" sz="2000" dirty="0"/>
              <a:t>: Non metals have low melting and boiling point.</a:t>
            </a:r>
          </a:p>
          <a:p>
            <a:r>
              <a:rPr lang="en-US" sz="2000" b="1" dirty="0"/>
              <a:t>Sonorous</a:t>
            </a:r>
            <a:r>
              <a:rPr lang="en-US" sz="2000" dirty="0"/>
              <a:t>: Non metals are non sonorous.</a:t>
            </a:r>
          </a:p>
          <a:p>
            <a:endParaRPr lang="en-US" dirty="0"/>
          </a:p>
        </p:txBody>
      </p:sp>
      <p:sp>
        <p:nvSpPr>
          <p:cNvPr id="5" name="TextBox 4">
            <a:extLst>
              <a:ext uri="{FF2B5EF4-FFF2-40B4-BE49-F238E27FC236}">
                <a16:creationId xmlns:a16="http://schemas.microsoft.com/office/drawing/2014/main" id="{D5CC4478-7AF3-4AAF-97A3-0E908EDA1C26}"/>
              </a:ext>
            </a:extLst>
          </p:cNvPr>
          <p:cNvSpPr txBox="1"/>
          <p:nvPr/>
        </p:nvSpPr>
        <p:spPr>
          <a:xfrm>
            <a:off x="457199" y="3738141"/>
            <a:ext cx="4046561" cy="646331"/>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6200000" scaled="1"/>
            <a:tileRect/>
          </a:gradFill>
          <a:ln>
            <a:solidFill>
              <a:srgbClr val="FF0000"/>
            </a:solidFill>
          </a:ln>
        </p:spPr>
        <p:txBody>
          <a:bodyPr wrap="square" rtlCol="0">
            <a:spAutoFit/>
          </a:bodyPr>
          <a:lstStyle/>
          <a:p>
            <a:pPr algn="ctr"/>
            <a:r>
              <a:rPr lang="en-IN" sz="3600" dirty="0">
                <a:solidFill>
                  <a:srgbClr val="002060"/>
                </a:solidFill>
                <a:latin typeface="Algerian" panose="04020705040A02060702" pitchFamily="82" charset="0"/>
              </a:rPr>
              <a:t>(C) METALLOIDS</a:t>
            </a:r>
          </a:p>
        </p:txBody>
      </p:sp>
      <p:sp>
        <p:nvSpPr>
          <p:cNvPr id="6" name="TextBox 5">
            <a:extLst>
              <a:ext uri="{FF2B5EF4-FFF2-40B4-BE49-F238E27FC236}">
                <a16:creationId xmlns:a16="http://schemas.microsoft.com/office/drawing/2014/main" id="{257CABFD-F3DB-4156-845E-0BC929870CD1}"/>
              </a:ext>
            </a:extLst>
          </p:cNvPr>
          <p:cNvSpPr txBox="1"/>
          <p:nvPr/>
        </p:nvSpPr>
        <p:spPr>
          <a:xfrm>
            <a:off x="6643688" y="3747044"/>
            <a:ext cx="4171950" cy="646331"/>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0800000" scaled="1"/>
            <a:tileRect/>
          </a:gradFill>
          <a:ln>
            <a:solidFill>
              <a:srgbClr val="C00000"/>
            </a:solidFill>
          </a:ln>
        </p:spPr>
        <p:txBody>
          <a:bodyPr wrap="square" rtlCol="0">
            <a:spAutoFit/>
          </a:bodyPr>
          <a:lstStyle/>
          <a:p>
            <a:pPr algn="ctr"/>
            <a:r>
              <a:rPr lang="en-IN" sz="3600" dirty="0">
                <a:solidFill>
                  <a:srgbClr val="002060"/>
                </a:solidFill>
                <a:latin typeface="Algerian" panose="04020705040A02060702" pitchFamily="82" charset="0"/>
              </a:rPr>
              <a:t>(D) NOBLE GASES</a:t>
            </a:r>
          </a:p>
        </p:txBody>
      </p:sp>
      <p:sp>
        <p:nvSpPr>
          <p:cNvPr id="7" name="TextBox 6">
            <a:extLst>
              <a:ext uri="{FF2B5EF4-FFF2-40B4-BE49-F238E27FC236}">
                <a16:creationId xmlns:a16="http://schemas.microsoft.com/office/drawing/2014/main" id="{F6A606E3-5ACE-4E4F-8CD1-FE1D2479EAF3}"/>
              </a:ext>
            </a:extLst>
          </p:cNvPr>
          <p:cNvSpPr txBox="1"/>
          <p:nvPr/>
        </p:nvSpPr>
        <p:spPr>
          <a:xfrm>
            <a:off x="195263" y="4515594"/>
            <a:ext cx="5100637" cy="2308324"/>
          </a:xfrm>
          <a:prstGeom prst="rect">
            <a:avLst/>
          </a:prstGeom>
          <a:noFill/>
        </p:spPr>
        <p:txBody>
          <a:bodyPr wrap="square" rtlCol="0">
            <a:spAutoFit/>
          </a:bodyPr>
          <a:lstStyle/>
          <a:p>
            <a:r>
              <a:rPr lang="en-IN" sz="2400" dirty="0"/>
              <a:t>The elements which show the properties of metals as well as non metals are called metalloids.</a:t>
            </a:r>
          </a:p>
          <a:p>
            <a:r>
              <a:rPr lang="en-IN" sz="2400" dirty="0"/>
              <a:t>Examples- </a:t>
            </a:r>
            <a:r>
              <a:rPr lang="en-IN" sz="2400" dirty="0" err="1"/>
              <a:t>Arsenic,Antimony.Bismuth,Germanium</a:t>
            </a:r>
            <a:r>
              <a:rPr lang="en-IN" sz="2400" dirty="0"/>
              <a:t> etc.</a:t>
            </a:r>
          </a:p>
        </p:txBody>
      </p:sp>
      <p:sp>
        <p:nvSpPr>
          <p:cNvPr id="8" name="TextBox 7">
            <a:extLst>
              <a:ext uri="{FF2B5EF4-FFF2-40B4-BE49-F238E27FC236}">
                <a16:creationId xmlns:a16="http://schemas.microsoft.com/office/drawing/2014/main" id="{F631AD1A-2C78-436A-9663-A20BE1C02E49}"/>
              </a:ext>
            </a:extLst>
          </p:cNvPr>
          <p:cNvSpPr txBox="1"/>
          <p:nvPr/>
        </p:nvSpPr>
        <p:spPr>
          <a:xfrm>
            <a:off x="5762625" y="4456955"/>
            <a:ext cx="6419850" cy="2308324"/>
          </a:xfrm>
          <a:prstGeom prst="rect">
            <a:avLst/>
          </a:prstGeom>
          <a:noFill/>
        </p:spPr>
        <p:txBody>
          <a:bodyPr wrap="square" rtlCol="0">
            <a:spAutoFit/>
          </a:bodyPr>
          <a:lstStyle/>
          <a:p>
            <a:r>
              <a:rPr lang="en-IN" sz="2400" dirty="0"/>
              <a:t>Gaseous in nature</a:t>
            </a:r>
          </a:p>
          <a:p>
            <a:r>
              <a:rPr lang="en-IN" sz="2400" dirty="0"/>
              <a:t>Chemically less reactive</a:t>
            </a:r>
          </a:p>
          <a:p>
            <a:r>
              <a:rPr lang="en-IN" sz="2400" dirty="0"/>
              <a:t>Occur in free state in air or atmosphere in small amounts(rare gases)</a:t>
            </a:r>
          </a:p>
          <a:p>
            <a:r>
              <a:rPr lang="en-IN" sz="2400" dirty="0"/>
              <a:t>They exist as monoatomic molecules.</a:t>
            </a:r>
          </a:p>
          <a:p>
            <a:r>
              <a:rPr lang="en-IN" sz="2400" dirty="0"/>
              <a:t>Example- </a:t>
            </a:r>
            <a:r>
              <a:rPr lang="en-IN" sz="2400" dirty="0" err="1"/>
              <a:t>Neon,Argon,Krypton,Xenon,Radon</a:t>
            </a:r>
            <a:r>
              <a:rPr lang="en-IN" sz="2400" dirty="0"/>
              <a:t> etc</a:t>
            </a:r>
          </a:p>
        </p:txBody>
      </p:sp>
      <p:pic>
        <p:nvPicPr>
          <p:cNvPr id="9" name="Recorded Sound">
            <a:hlinkClick r:id="" action="ppaction://media"/>
            <a:extLst>
              <a:ext uri="{FF2B5EF4-FFF2-40B4-BE49-F238E27FC236}">
                <a16:creationId xmlns:a16="http://schemas.microsoft.com/office/drawing/2014/main" id="{CACD321B-5578-4CD5-9C7B-B61703308A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635" y="291103"/>
            <a:ext cx="609600" cy="609600"/>
          </a:xfrm>
          <a:prstGeom prst="rect">
            <a:avLst/>
          </a:prstGeom>
        </p:spPr>
      </p:pic>
    </p:spTree>
    <p:extLst>
      <p:ext uri="{BB962C8B-B14F-4D97-AF65-F5344CB8AC3E}">
        <p14:creationId xmlns:p14="http://schemas.microsoft.com/office/powerpoint/2010/main" val="19902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ECA79-5F0B-4B3A-B5E8-02C7F9F55CBC}"/>
              </a:ext>
            </a:extLst>
          </p:cNvPr>
          <p:cNvPicPr>
            <a:picLocks noChangeAspect="1"/>
          </p:cNvPicPr>
          <p:nvPr/>
        </p:nvPicPr>
        <p:blipFill rotWithShape="1">
          <a:blip r:embed="rId2">
            <a:extLst>
              <a:ext uri="{28A0092B-C50C-407E-A947-70E740481C1C}">
                <a14:useLocalDpi xmlns:a14="http://schemas.microsoft.com/office/drawing/2010/main" val="0"/>
              </a:ext>
            </a:extLst>
          </a:blip>
          <a:srcRect l="13729" t="24782" r="14814" b="34348"/>
          <a:stretch/>
        </p:blipFill>
        <p:spPr>
          <a:xfrm>
            <a:off x="269823" y="3954763"/>
            <a:ext cx="5498412" cy="26111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0DC2BD7D-7F59-48D8-850F-C30C99A6A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2" y="793158"/>
            <a:ext cx="4796852" cy="52716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71094CCE-1F06-4DAD-B2E6-361ECB764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23" y="292094"/>
            <a:ext cx="5498412" cy="332053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3856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40E544-F125-4B7F-ABD6-DD4F4553AA80}"/>
              </a:ext>
            </a:extLst>
          </p:cNvPr>
          <p:cNvSpPr txBox="1"/>
          <p:nvPr/>
        </p:nvSpPr>
        <p:spPr>
          <a:xfrm>
            <a:off x="361950" y="323850"/>
            <a:ext cx="3657600" cy="646331"/>
          </a:xfrm>
          <a:prstGeom prst="rect">
            <a:avLst/>
          </a:prstGeom>
          <a:solidFill>
            <a:srgbClr val="FF99CC"/>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IN" sz="3600" dirty="0"/>
              <a:t>COMPOUNDS</a:t>
            </a:r>
          </a:p>
        </p:txBody>
      </p:sp>
      <p:sp>
        <p:nvSpPr>
          <p:cNvPr id="3" name="Arrow: Right 2">
            <a:extLst>
              <a:ext uri="{FF2B5EF4-FFF2-40B4-BE49-F238E27FC236}">
                <a16:creationId xmlns:a16="http://schemas.microsoft.com/office/drawing/2014/main" id="{37F6A9ED-51B9-4252-B1EB-F9A96A0A100D}"/>
              </a:ext>
            </a:extLst>
          </p:cNvPr>
          <p:cNvSpPr/>
          <p:nvPr/>
        </p:nvSpPr>
        <p:spPr>
          <a:xfrm>
            <a:off x="4533900" y="454461"/>
            <a:ext cx="457200" cy="47693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E7745728-F8C1-4726-9A8D-980473DDED8E}"/>
              </a:ext>
            </a:extLst>
          </p:cNvPr>
          <p:cNvSpPr txBox="1"/>
          <p:nvPr/>
        </p:nvSpPr>
        <p:spPr>
          <a:xfrm>
            <a:off x="5276850" y="397311"/>
            <a:ext cx="6553200" cy="1569660"/>
          </a:xfrm>
          <a:prstGeom prst="rect">
            <a:avLst/>
          </a:prstGeom>
          <a:noFill/>
        </p:spPr>
        <p:txBody>
          <a:bodyPr wrap="square" rtlCol="0">
            <a:spAutoFit/>
          </a:bodyPr>
          <a:lstStyle/>
          <a:p>
            <a:r>
              <a:rPr lang="en-IN" sz="2400" dirty="0"/>
              <a:t>Compound is a pure substance which is made up of two or more elements combined chemically in a fixed ratio by weight and it can be broken down into elements by chemical methods only.</a:t>
            </a:r>
          </a:p>
        </p:txBody>
      </p:sp>
      <p:sp>
        <p:nvSpPr>
          <p:cNvPr id="6" name="TextBox 5">
            <a:extLst>
              <a:ext uri="{FF2B5EF4-FFF2-40B4-BE49-F238E27FC236}">
                <a16:creationId xmlns:a16="http://schemas.microsoft.com/office/drawing/2014/main" id="{AC79350D-52DF-40B5-9B9C-54816A49A5A0}"/>
              </a:ext>
            </a:extLst>
          </p:cNvPr>
          <p:cNvSpPr txBox="1"/>
          <p:nvPr/>
        </p:nvSpPr>
        <p:spPr>
          <a:xfrm>
            <a:off x="128795" y="2056685"/>
            <a:ext cx="6553200" cy="646331"/>
          </a:xfrm>
          <a:prstGeom prst="rect">
            <a:avLst/>
          </a:prstGeom>
          <a:solidFill>
            <a:srgbClr val="6F6F0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cene3d>
              <a:camera prst="orthographicFront"/>
              <a:lightRig rig="threePt" dir="t"/>
            </a:scene3d>
            <a:sp3d extrusionH="57150">
              <a:bevelT w="38100" h="38100"/>
            </a:sp3d>
          </a:bodyPr>
          <a:lstStyle/>
          <a:p>
            <a:pPr algn="ctr"/>
            <a:r>
              <a:rPr lang="en-IN" sz="3600" dirty="0">
                <a:solidFill>
                  <a:schemeClr val="bg1"/>
                </a:solidFill>
              </a:rPr>
              <a:t>Characteristics of a compound</a:t>
            </a:r>
          </a:p>
        </p:txBody>
      </p:sp>
      <p:sp>
        <p:nvSpPr>
          <p:cNvPr id="5" name="TextBox 4">
            <a:extLst>
              <a:ext uri="{FF2B5EF4-FFF2-40B4-BE49-F238E27FC236}">
                <a16:creationId xmlns:a16="http://schemas.microsoft.com/office/drawing/2014/main" id="{408A9324-F68B-4B9D-AC92-89612CA2DF15}"/>
              </a:ext>
            </a:extLst>
          </p:cNvPr>
          <p:cNvSpPr txBox="1"/>
          <p:nvPr/>
        </p:nvSpPr>
        <p:spPr>
          <a:xfrm>
            <a:off x="703385" y="3179298"/>
            <a:ext cx="6836898" cy="3460653"/>
          </a:xfrm>
          <a:prstGeom prst="rect">
            <a:avLst/>
          </a:prstGeom>
          <a:noFill/>
        </p:spPr>
        <p:txBody>
          <a:bodyPr wrap="square" rtlCol="0">
            <a:spAutoFit/>
          </a:bodyPr>
          <a:lstStyle/>
          <a:p>
            <a:endParaRPr lang="en-IN" dirty="0"/>
          </a:p>
        </p:txBody>
      </p:sp>
      <p:sp>
        <p:nvSpPr>
          <p:cNvPr id="7" name="TextBox 6">
            <a:extLst>
              <a:ext uri="{FF2B5EF4-FFF2-40B4-BE49-F238E27FC236}">
                <a16:creationId xmlns:a16="http://schemas.microsoft.com/office/drawing/2014/main" id="{0A19AA9D-F06A-40B1-8847-C43CDB42EE27}"/>
              </a:ext>
            </a:extLst>
          </p:cNvPr>
          <p:cNvSpPr txBox="1"/>
          <p:nvPr/>
        </p:nvSpPr>
        <p:spPr>
          <a:xfrm>
            <a:off x="0" y="2703016"/>
            <a:ext cx="12192000" cy="4154984"/>
          </a:xfrm>
          <a:prstGeom prst="rect">
            <a:avLst/>
          </a:prstGeom>
          <a:noFill/>
        </p:spPr>
        <p:txBody>
          <a:bodyPr wrap="square" rtlCol="0">
            <a:spAutoFit/>
          </a:bodyPr>
          <a:lstStyle/>
          <a:p>
            <a:r>
              <a:rPr lang="en-US" sz="2400" dirty="0">
                <a:sym typeface="Wingdings" panose="05000000000000000000" pitchFamily="2" charset="2"/>
              </a:rPr>
              <a:t></a:t>
            </a:r>
            <a:r>
              <a:rPr lang="en-US" sz="2400" dirty="0"/>
              <a:t>It is homogeneous in nature.</a:t>
            </a:r>
            <a:br>
              <a:rPr lang="en-US" sz="2400" dirty="0"/>
            </a:br>
            <a:r>
              <a:rPr lang="en-US" sz="2400" dirty="0">
                <a:sym typeface="Wingdings" panose="05000000000000000000" pitchFamily="2" charset="2"/>
              </a:rPr>
              <a:t></a:t>
            </a:r>
            <a:r>
              <a:rPr lang="en-US" sz="2400" dirty="0"/>
              <a:t>It has a fixed composition by weight.</a:t>
            </a:r>
            <a:br>
              <a:rPr lang="en-US" sz="2400" dirty="0"/>
            </a:br>
            <a:r>
              <a:rPr lang="en-US" sz="2400" dirty="0">
                <a:sym typeface="Wingdings" panose="05000000000000000000" pitchFamily="2" charset="2"/>
              </a:rPr>
              <a:t></a:t>
            </a:r>
            <a:r>
              <a:rPr lang="en-US" sz="2400" dirty="0"/>
              <a:t>A compound is formed from its elements by a chemical reaction only.</a:t>
            </a:r>
            <a:br>
              <a:rPr lang="en-US" sz="2400" dirty="0"/>
            </a:br>
            <a:r>
              <a:rPr lang="en-US" sz="2400" dirty="0">
                <a:sym typeface="Wingdings" panose="05000000000000000000" pitchFamily="2" charset="2"/>
              </a:rPr>
              <a:t></a:t>
            </a:r>
            <a:r>
              <a:rPr lang="en-US" sz="2400" dirty="0"/>
              <a:t>The constituent elements of a compound cannot be separated by physical methods.</a:t>
            </a:r>
            <a:br>
              <a:rPr lang="en-US" sz="2400" dirty="0"/>
            </a:br>
            <a:r>
              <a:rPr lang="en-US" sz="2400" dirty="0">
                <a:sym typeface="Wingdings" panose="05000000000000000000" pitchFamily="2" charset="2"/>
              </a:rPr>
              <a:t></a:t>
            </a:r>
            <a:r>
              <a:rPr lang="en-US" sz="2400" dirty="0"/>
              <a:t>Chemical compound can be broken into its component elements by chemical methods only.</a:t>
            </a:r>
            <a:br>
              <a:rPr lang="en-US" sz="2400" dirty="0"/>
            </a:br>
            <a:r>
              <a:rPr lang="en-US" sz="2400" dirty="0">
                <a:sym typeface="Wingdings" panose="05000000000000000000" pitchFamily="2" charset="2"/>
              </a:rPr>
              <a:t></a:t>
            </a:r>
            <a:r>
              <a:rPr lang="en-US" sz="2400" dirty="0"/>
              <a:t>The properties of a compound are different from those of constituent elements.</a:t>
            </a:r>
            <a:br>
              <a:rPr lang="en-US" sz="2400" dirty="0"/>
            </a:br>
            <a:r>
              <a:rPr lang="en-US" sz="2400" dirty="0">
                <a:sym typeface="Wingdings" panose="05000000000000000000" pitchFamily="2" charset="2"/>
              </a:rPr>
              <a:t></a:t>
            </a:r>
            <a:r>
              <a:rPr lang="en-US" sz="2400" dirty="0"/>
              <a:t>The formation of a compound from its elements is accompanied by energy changes.</a:t>
            </a:r>
            <a:br>
              <a:rPr lang="en-US" sz="2400" dirty="0"/>
            </a:br>
            <a:r>
              <a:rPr lang="en-US" sz="2400" b="1" dirty="0"/>
              <a:t>Examples</a:t>
            </a:r>
            <a:br>
              <a:rPr lang="en-US" sz="2400" dirty="0"/>
            </a:br>
            <a:r>
              <a:rPr lang="en-US" sz="2400" dirty="0"/>
              <a:t>1. Exothermic reaction.</a:t>
            </a:r>
            <a:br>
              <a:rPr lang="en-US" sz="2400" dirty="0"/>
            </a:br>
            <a:r>
              <a:rPr lang="en-US" sz="2400" dirty="0"/>
              <a:t>2. Endothermic reaction.</a:t>
            </a:r>
            <a:br>
              <a:rPr lang="en-US" sz="2400" dirty="0"/>
            </a:br>
            <a:r>
              <a:rPr lang="en-US" sz="2400" dirty="0">
                <a:sym typeface="Wingdings" panose="05000000000000000000" pitchFamily="2" charset="2"/>
              </a:rPr>
              <a:t></a:t>
            </a:r>
            <a:r>
              <a:rPr lang="en-US" sz="2400" dirty="0"/>
              <a:t>A compound has its own characteristic melting point and boiling point.</a:t>
            </a:r>
            <a:endParaRPr lang="en-IN" sz="2400" dirty="0"/>
          </a:p>
        </p:txBody>
      </p:sp>
      <p:pic>
        <p:nvPicPr>
          <p:cNvPr id="11" name="Picture 10">
            <a:extLst>
              <a:ext uri="{FF2B5EF4-FFF2-40B4-BE49-F238E27FC236}">
                <a16:creationId xmlns:a16="http://schemas.microsoft.com/office/drawing/2014/main" id="{7597431E-EFB5-454B-9449-E11A8A4F2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1256" y="1966971"/>
            <a:ext cx="2658794" cy="1831306"/>
          </a:xfrm>
          <a:prstGeom prst="rect">
            <a:avLst/>
          </a:prstGeom>
        </p:spPr>
      </p:pic>
      <p:pic>
        <p:nvPicPr>
          <p:cNvPr id="9" name="Recorded Sound">
            <a:hlinkClick r:id="" action="ppaction://media"/>
            <a:extLst>
              <a:ext uri="{FF2B5EF4-FFF2-40B4-BE49-F238E27FC236}">
                <a16:creationId xmlns:a16="http://schemas.microsoft.com/office/drawing/2014/main" id="{98DBD9B5-BF76-435E-BEB7-FD48846E8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1950" y="83328"/>
            <a:ext cx="609600" cy="609600"/>
          </a:xfrm>
          <a:prstGeom prst="rect">
            <a:avLst/>
          </a:prstGeom>
        </p:spPr>
      </p:pic>
    </p:spTree>
    <p:extLst>
      <p:ext uri="{BB962C8B-B14F-4D97-AF65-F5344CB8AC3E}">
        <p14:creationId xmlns:p14="http://schemas.microsoft.com/office/powerpoint/2010/main" val="184687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97A36F-DD38-4E13-8B96-13CB34BC7682}"/>
              </a:ext>
            </a:extLst>
          </p:cNvPr>
          <p:cNvSpPr txBox="1"/>
          <p:nvPr/>
        </p:nvSpPr>
        <p:spPr>
          <a:xfrm>
            <a:off x="1463040" y="562708"/>
            <a:ext cx="6217920" cy="707886"/>
          </a:xfrm>
          <a:prstGeom prst="rect">
            <a:avLst/>
          </a:prstGeom>
          <a:noFill/>
        </p:spPr>
        <p:txBody>
          <a:bodyPr wrap="square" rtlCol="0">
            <a:spAutoFit/>
          </a:bodyPr>
          <a:lstStyle/>
          <a:p>
            <a:r>
              <a:rPr lang="en-IN" sz="4000" dirty="0">
                <a:solidFill>
                  <a:srgbClr val="FF3300"/>
                </a:solidFill>
              </a:rPr>
              <a:t> </a:t>
            </a:r>
          </a:p>
        </p:txBody>
      </p:sp>
      <p:sp>
        <p:nvSpPr>
          <p:cNvPr id="3" name="TextBox 2">
            <a:extLst>
              <a:ext uri="{FF2B5EF4-FFF2-40B4-BE49-F238E27FC236}">
                <a16:creationId xmlns:a16="http://schemas.microsoft.com/office/drawing/2014/main" id="{E6029DA2-D82C-4CB8-8465-B98B24283581}"/>
              </a:ext>
            </a:extLst>
          </p:cNvPr>
          <p:cNvSpPr txBox="1"/>
          <p:nvPr/>
        </p:nvSpPr>
        <p:spPr>
          <a:xfrm>
            <a:off x="4346918" y="460235"/>
            <a:ext cx="2940146" cy="769441"/>
          </a:xfrm>
          <a:prstGeom prst="rect">
            <a:avLst/>
          </a:prstGeom>
          <a:solidFill>
            <a:srgbClr val="66FFFF"/>
          </a:solidFill>
          <a:ln>
            <a:noFill/>
          </a:ln>
          <a:effectLst>
            <a:glow rad="228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4400" dirty="0">
                <a:solidFill>
                  <a:srgbClr val="FF3300"/>
                </a:solidFill>
              </a:rPr>
              <a:t>MIXTURES</a:t>
            </a:r>
          </a:p>
        </p:txBody>
      </p:sp>
      <p:sp>
        <p:nvSpPr>
          <p:cNvPr id="4" name="TextBox 3">
            <a:extLst>
              <a:ext uri="{FF2B5EF4-FFF2-40B4-BE49-F238E27FC236}">
                <a16:creationId xmlns:a16="http://schemas.microsoft.com/office/drawing/2014/main" id="{1D76567F-007E-4ECD-8BD4-9F22E4C46E2B}"/>
              </a:ext>
            </a:extLst>
          </p:cNvPr>
          <p:cNvSpPr txBox="1"/>
          <p:nvPr/>
        </p:nvSpPr>
        <p:spPr>
          <a:xfrm>
            <a:off x="1463041" y="1266312"/>
            <a:ext cx="10227212" cy="1200329"/>
          </a:xfrm>
          <a:prstGeom prst="rect">
            <a:avLst/>
          </a:prstGeom>
          <a:noFill/>
        </p:spPr>
        <p:txBody>
          <a:bodyPr wrap="square" rtlCol="0">
            <a:spAutoFit/>
          </a:bodyPr>
          <a:lstStyle/>
          <a:p>
            <a:r>
              <a:rPr lang="en-US" sz="2400" dirty="0"/>
              <a:t>Mixture is a material obtained by mechanically mixing two or more substances (elements/compounds) in any proportion.</a:t>
            </a:r>
          </a:p>
          <a:p>
            <a:r>
              <a:rPr lang="en-US" sz="2400" dirty="0"/>
              <a:t>Example- Air</a:t>
            </a:r>
            <a:endParaRPr lang="en-IN" sz="2400" dirty="0"/>
          </a:p>
        </p:txBody>
      </p:sp>
      <p:sp>
        <p:nvSpPr>
          <p:cNvPr id="7" name="TextBox 6">
            <a:extLst>
              <a:ext uri="{FF2B5EF4-FFF2-40B4-BE49-F238E27FC236}">
                <a16:creationId xmlns:a16="http://schemas.microsoft.com/office/drawing/2014/main" id="{B8E23CBD-4C43-4C30-836F-F28D6F068D5E}"/>
              </a:ext>
            </a:extLst>
          </p:cNvPr>
          <p:cNvSpPr txBox="1"/>
          <p:nvPr/>
        </p:nvSpPr>
        <p:spPr>
          <a:xfrm>
            <a:off x="3411415" y="2158973"/>
            <a:ext cx="6175717" cy="1692771"/>
          </a:xfrm>
          <a:prstGeom prst="rect">
            <a:avLst/>
          </a:prstGeom>
          <a:noFill/>
        </p:spPr>
        <p:txBody>
          <a:bodyPr wrap="square" rtlCol="0">
            <a:spAutoFit/>
          </a:bodyPr>
          <a:lstStyle/>
          <a:p>
            <a:r>
              <a:rPr lang="en-IN" sz="3200" b="1" dirty="0">
                <a:ln w="9525">
                  <a:solidFill>
                    <a:srgbClr val="00FF00"/>
                  </a:solidFill>
                  <a:prstDash val="solid"/>
                </a:ln>
                <a:effectLst>
                  <a:outerShdw blurRad="12700" dist="38100" dir="2700000" algn="tl" rotWithShape="0">
                    <a:schemeClr val="bg1">
                      <a:lumMod val="50000"/>
                    </a:schemeClr>
                  </a:outerShdw>
                </a:effectLst>
              </a:rPr>
              <a:t>                  </a:t>
            </a:r>
            <a:r>
              <a:rPr lang="en-IN" sz="4000" b="1" dirty="0">
                <a:ln w="9525">
                  <a:solidFill>
                    <a:srgbClr val="00FF00"/>
                  </a:solidFill>
                  <a:prstDash val="solid"/>
                </a:ln>
                <a:effectLst>
                  <a:outerShdw blurRad="12700" dist="38100" dir="2700000" algn="tl" rotWithShape="0">
                    <a:schemeClr val="bg1">
                      <a:lumMod val="50000"/>
                    </a:schemeClr>
                  </a:outerShdw>
                </a:effectLst>
              </a:rPr>
              <a:t>TYPES</a:t>
            </a:r>
            <a:endParaRPr lang="en-IN" sz="4000" dirty="0">
              <a:ln w="9525">
                <a:solidFill>
                  <a:srgbClr val="00FF00"/>
                </a:solidFill>
                <a:prstDash val="solid"/>
              </a:ln>
            </a:endParaRPr>
          </a:p>
          <a:p>
            <a:r>
              <a:rPr lang="en-IN" sz="3200" b="1" dirty="0">
                <a:ln>
                  <a:solidFill>
                    <a:srgbClr val="FF5050"/>
                  </a:solidFill>
                </a:ln>
              </a:rPr>
              <a:t>1.HOMOGENOUS MIXTURES</a:t>
            </a:r>
          </a:p>
          <a:p>
            <a:r>
              <a:rPr lang="en-IN" sz="3200" b="1" dirty="0">
                <a:ln>
                  <a:solidFill>
                    <a:srgbClr val="FF5050"/>
                  </a:solidFill>
                </a:ln>
              </a:rPr>
              <a:t>2.HETEROGENOUS MIXTURES</a:t>
            </a:r>
          </a:p>
        </p:txBody>
      </p:sp>
      <p:sp>
        <p:nvSpPr>
          <p:cNvPr id="8" name="TextBox 7">
            <a:extLst>
              <a:ext uri="{FF2B5EF4-FFF2-40B4-BE49-F238E27FC236}">
                <a16:creationId xmlns:a16="http://schemas.microsoft.com/office/drawing/2014/main" id="{9FE6F700-DEB4-48DE-B417-629D33E88FC5}"/>
              </a:ext>
            </a:extLst>
          </p:cNvPr>
          <p:cNvSpPr txBox="1"/>
          <p:nvPr/>
        </p:nvSpPr>
        <p:spPr>
          <a:xfrm>
            <a:off x="501750" y="3892662"/>
            <a:ext cx="4768947" cy="46166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C00000"/>
            </a:solidFill>
          </a:ln>
        </p:spPr>
        <p:txBody>
          <a:bodyPr wrap="square" rtlCol="0">
            <a:spAutoFit/>
          </a:bodyPr>
          <a:lstStyle/>
          <a:p>
            <a:pPr algn="ctr"/>
            <a:r>
              <a:rPr lang="en-IN" sz="2400" b="1" dirty="0">
                <a:solidFill>
                  <a:srgbClr val="002060"/>
                </a:solidFill>
                <a:latin typeface="Arial Rounded MT Bold" panose="020F0704030504030204" pitchFamily="34" charset="0"/>
              </a:rPr>
              <a:t>HOMOGENOUS MIXTURES</a:t>
            </a:r>
          </a:p>
        </p:txBody>
      </p:sp>
      <p:sp>
        <p:nvSpPr>
          <p:cNvPr id="15" name="TextBox 14">
            <a:extLst>
              <a:ext uri="{FF2B5EF4-FFF2-40B4-BE49-F238E27FC236}">
                <a16:creationId xmlns:a16="http://schemas.microsoft.com/office/drawing/2014/main" id="{D7FEF4E1-4952-4DF4-A51B-1365869803A4}"/>
              </a:ext>
            </a:extLst>
          </p:cNvPr>
          <p:cNvSpPr txBox="1"/>
          <p:nvPr/>
        </p:nvSpPr>
        <p:spPr>
          <a:xfrm>
            <a:off x="6921305" y="3857189"/>
            <a:ext cx="4768947" cy="46166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solidFill>
              <a:srgbClr val="C00000"/>
            </a:solidFill>
          </a:ln>
        </p:spPr>
        <p:txBody>
          <a:bodyPr wrap="square" rtlCol="0">
            <a:spAutoFit/>
          </a:bodyPr>
          <a:lstStyle/>
          <a:p>
            <a:pPr algn="ctr"/>
            <a:r>
              <a:rPr lang="en-IN" sz="2400" b="1" dirty="0">
                <a:solidFill>
                  <a:srgbClr val="002060"/>
                </a:solidFill>
                <a:latin typeface="Arial Rounded MT Bold" panose="020F0704030504030204" pitchFamily="34" charset="0"/>
              </a:rPr>
              <a:t>HETEROGENOUS MIXTURES</a:t>
            </a:r>
            <a:endParaRPr lang="en-IN" sz="2400" dirty="0">
              <a:solidFill>
                <a:srgbClr val="002060"/>
              </a:solidFill>
            </a:endParaRPr>
          </a:p>
        </p:txBody>
      </p:sp>
      <p:sp>
        <p:nvSpPr>
          <p:cNvPr id="16" name="TextBox 15">
            <a:extLst>
              <a:ext uri="{FF2B5EF4-FFF2-40B4-BE49-F238E27FC236}">
                <a16:creationId xmlns:a16="http://schemas.microsoft.com/office/drawing/2014/main" id="{D505BB91-FDD2-46B7-A159-86B276406811}"/>
              </a:ext>
            </a:extLst>
          </p:cNvPr>
          <p:cNvSpPr txBox="1"/>
          <p:nvPr/>
        </p:nvSpPr>
        <p:spPr>
          <a:xfrm>
            <a:off x="501747" y="4318854"/>
            <a:ext cx="5997527" cy="2246769"/>
          </a:xfrm>
          <a:prstGeom prst="rect">
            <a:avLst/>
          </a:prstGeom>
          <a:noFill/>
        </p:spPr>
        <p:txBody>
          <a:bodyPr wrap="square" rtlCol="0">
            <a:spAutoFit/>
          </a:bodyPr>
          <a:lstStyle/>
          <a:p>
            <a:r>
              <a:rPr lang="en-US" sz="2000" dirty="0"/>
              <a:t>A mixture in which the different constituents are mixed uniformly and has a uniform composition throughout is called homogeneous  mixture.</a:t>
            </a:r>
            <a:br>
              <a:rPr lang="en-US" sz="2000" dirty="0"/>
            </a:br>
            <a:r>
              <a:rPr lang="en-US" sz="2000" dirty="0"/>
              <a:t>Example</a:t>
            </a:r>
            <a:br>
              <a:rPr lang="en-US" sz="2000" dirty="0"/>
            </a:br>
            <a:r>
              <a:rPr lang="en-US" sz="2000" dirty="0"/>
              <a:t>An aqueous solution of sodium chloride is a homogeneous mixture of sodium chloride and water.</a:t>
            </a:r>
            <a:br>
              <a:rPr lang="en-US" sz="2000" dirty="0"/>
            </a:br>
            <a:endParaRPr lang="en-IN" sz="2000" dirty="0"/>
          </a:p>
        </p:txBody>
      </p:sp>
      <p:sp>
        <p:nvSpPr>
          <p:cNvPr id="17" name="TextBox 16">
            <a:extLst>
              <a:ext uri="{FF2B5EF4-FFF2-40B4-BE49-F238E27FC236}">
                <a16:creationId xmlns:a16="http://schemas.microsoft.com/office/drawing/2014/main" id="{1133037C-887E-41F7-8EC1-FBA54C42FDC7}"/>
              </a:ext>
            </a:extLst>
          </p:cNvPr>
          <p:cNvSpPr txBox="1"/>
          <p:nvPr/>
        </p:nvSpPr>
        <p:spPr>
          <a:xfrm>
            <a:off x="6921303" y="4318854"/>
            <a:ext cx="4768947" cy="2554545"/>
          </a:xfrm>
          <a:prstGeom prst="rect">
            <a:avLst/>
          </a:prstGeom>
          <a:noFill/>
        </p:spPr>
        <p:txBody>
          <a:bodyPr wrap="square" rtlCol="0">
            <a:spAutoFit/>
          </a:bodyPr>
          <a:lstStyle/>
          <a:p>
            <a:r>
              <a:rPr lang="en-US" sz="2000" dirty="0"/>
              <a:t>A mixture in which the different constituents are not mix uniformly and does not have a uniform composition throughout is called heterogeneous mixture.</a:t>
            </a:r>
            <a:br>
              <a:rPr lang="en-US" sz="2000" dirty="0"/>
            </a:br>
            <a:r>
              <a:rPr lang="en-US" sz="2000" dirty="0"/>
              <a:t>Example</a:t>
            </a:r>
            <a:br>
              <a:rPr lang="en-US" sz="2000" dirty="0"/>
            </a:br>
            <a:r>
              <a:rPr lang="en-US" sz="2000" dirty="0"/>
              <a:t>A mixture of common salt, sand and sugar is a heterogeneous mixture.</a:t>
            </a:r>
            <a:br>
              <a:rPr lang="en-US" sz="2000" dirty="0"/>
            </a:br>
            <a:endParaRPr lang="en-IN" sz="2000" dirty="0"/>
          </a:p>
        </p:txBody>
      </p:sp>
      <p:pic>
        <p:nvPicPr>
          <p:cNvPr id="5" name="Recorded Sound">
            <a:hlinkClick r:id="" action="ppaction://media"/>
            <a:extLst>
              <a:ext uri="{FF2B5EF4-FFF2-40B4-BE49-F238E27FC236}">
                <a16:creationId xmlns:a16="http://schemas.microsoft.com/office/drawing/2014/main" id="{5D29F3EF-891C-4D4D-ABB9-2D24BFEDE0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39" y="282872"/>
            <a:ext cx="609600" cy="609600"/>
          </a:xfrm>
          <a:prstGeom prst="rect">
            <a:avLst/>
          </a:prstGeom>
        </p:spPr>
      </p:pic>
    </p:spTree>
    <p:extLst>
      <p:ext uri="{BB962C8B-B14F-4D97-AF65-F5344CB8AC3E}">
        <p14:creationId xmlns:p14="http://schemas.microsoft.com/office/powerpoint/2010/main" val="334991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1D6D44-F20E-403C-917B-7442EC93DA9C}"/>
              </a:ext>
            </a:extLst>
          </p:cNvPr>
          <p:cNvSpPr txBox="1"/>
          <p:nvPr/>
        </p:nvSpPr>
        <p:spPr>
          <a:xfrm>
            <a:off x="2827951" y="394370"/>
            <a:ext cx="6189440" cy="923330"/>
          </a:xfrm>
          <a:prstGeom prst="rect">
            <a:avLst/>
          </a:prstGeom>
          <a:gradFill flip="none" rotWithShape="1">
            <a:gsLst>
              <a:gs pos="0">
                <a:srgbClr val="9900CC">
                  <a:tint val="66000"/>
                  <a:satMod val="160000"/>
                </a:srgbClr>
              </a:gs>
              <a:gs pos="50000">
                <a:srgbClr val="9900CC">
                  <a:tint val="44500"/>
                  <a:satMod val="160000"/>
                </a:srgbClr>
              </a:gs>
              <a:gs pos="100000">
                <a:srgbClr val="9900CC">
                  <a:tint val="23500"/>
                  <a:satMod val="160000"/>
                </a:srgbClr>
              </a:gs>
            </a:gsLst>
            <a:lin ang="10800000" scaled="1"/>
            <a:tileRect/>
          </a:gradFill>
          <a:ln>
            <a:noFill/>
          </a:ln>
          <a:effectLst>
            <a:glow rad="101600">
              <a:srgbClr val="00B0F0">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3600" b="1" dirty="0">
                <a:solidFill>
                  <a:srgbClr val="C00000"/>
                </a:solidFill>
              </a:rPr>
              <a:t> HETEROGENOUS MIXTURE</a:t>
            </a:r>
          </a:p>
          <a:p>
            <a:endParaRPr lang="en-IN" dirty="0"/>
          </a:p>
        </p:txBody>
      </p:sp>
      <p:cxnSp>
        <p:nvCxnSpPr>
          <p:cNvPr id="6" name="Straight Connector 5">
            <a:extLst>
              <a:ext uri="{FF2B5EF4-FFF2-40B4-BE49-F238E27FC236}">
                <a16:creationId xmlns:a16="http://schemas.microsoft.com/office/drawing/2014/main" id="{F5D0237D-4ACB-422A-A33A-09BDB2778C91}"/>
              </a:ext>
            </a:extLst>
          </p:cNvPr>
          <p:cNvCxnSpPr>
            <a:cxnSpLocks/>
          </p:cNvCxnSpPr>
          <p:nvPr/>
        </p:nvCxnSpPr>
        <p:spPr>
          <a:xfrm>
            <a:off x="5703756" y="1364105"/>
            <a:ext cx="0" cy="239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F58E68-9298-415B-8BD4-B6E579564E28}"/>
              </a:ext>
            </a:extLst>
          </p:cNvPr>
          <p:cNvCxnSpPr>
            <a:cxnSpLocks/>
          </p:cNvCxnSpPr>
          <p:nvPr/>
        </p:nvCxnSpPr>
        <p:spPr>
          <a:xfrm>
            <a:off x="3332813" y="1603947"/>
            <a:ext cx="4871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96807F-7830-4A35-94B3-E182CC723B32}"/>
              </a:ext>
            </a:extLst>
          </p:cNvPr>
          <p:cNvCxnSpPr/>
          <p:nvPr/>
        </p:nvCxnSpPr>
        <p:spPr>
          <a:xfrm>
            <a:off x="3332813" y="1596451"/>
            <a:ext cx="0" cy="794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0EE8D4-D5AB-46BB-BE7B-B842361E3097}"/>
              </a:ext>
            </a:extLst>
          </p:cNvPr>
          <p:cNvCxnSpPr>
            <a:cxnSpLocks/>
          </p:cNvCxnSpPr>
          <p:nvPr/>
        </p:nvCxnSpPr>
        <p:spPr>
          <a:xfrm>
            <a:off x="5703756" y="1484026"/>
            <a:ext cx="0" cy="936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39BEDD-C948-4D4E-8BFA-B72C00C37A93}"/>
              </a:ext>
            </a:extLst>
          </p:cNvPr>
          <p:cNvCxnSpPr/>
          <p:nvPr/>
        </p:nvCxnSpPr>
        <p:spPr>
          <a:xfrm>
            <a:off x="8204616" y="1650113"/>
            <a:ext cx="0" cy="794478"/>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095701-C4AA-49E1-9801-9E44DDC67AD3}"/>
              </a:ext>
            </a:extLst>
          </p:cNvPr>
          <p:cNvSpPr txBox="1"/>
          <p:nvPr/>
        </p:nvSpPr>
        <p:spPr>
          <a:xfrm>
            <a:off x="1976203" y="2504870"/>
            <a:ext cx="2713219"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2400" b="1" dirty="0">
                <a:highlight>
                  <a:srgbClr val="FFFF00"/>
                </a:highlight>
              </a:rPr>
              <a:t>TRUE SOLUTION </a:t>
            </a:r>
          </a:p>
        </p:txBody>
      </p:sp>
      <p:sp>
        <p:nvSpPr>
          <p:cNvPr id="18" name="TextBox 17">
            <a:extLst>
              <a:ext uri="{FF2B5EF4-FFF2-40B4-BE49-F238E27FC236}">
                <a16:creationId xmlns:a16="http://schemas.microsoft.com/office/drawing/2014/main" id="{77EAAB89-BF16-4133-8213-8CBA1935BA72}"/>
              </a:ext>
            </a:extLst>
          </p:cNvPr>
          <p:cNvSpPr txBox="1"/>
          <p:nvPr/>
        </p:nvSpPr>
        <p:spPr>
          <a:xfrm>
            <a:off x="5279046" y="2443394"/>
            <a:ext cx="1898748"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sz="2400" b="1" dirty="0">
                <a:highlight>
                  <a:srgbClr val="FFFF00"/>
                </a:highlight>
              </a:rPr>
              <a:t>SUSPENSION</a:t>
            </a:r>
          </a:p>
        </p:txBody>
      </p:sp>
      <p:sp>
        <p:nvSpPr>
          <p:cNvPr id="19" name="TextBox 18">
            <a:extLst>
              <a:ext uri="{FF2B5EF4-FFF2-40B4-BE49-F238E27FC236}">
                <a16:creationId xmlns:a16="http://schemas.microsoft.com/office/drawing/2014/main" id="{EC5CCC71-A547-44A0-B0F4-98EBF24921AC}"/>
              </a:ext>
            </a:extLst>
          </p:cNvPr>
          <p:cNvSpPr txBox="1"/>
          <p:nvPr/>
        </p:nvSpPr>
        <p:spPr>
          <a:xfrm>
            <a:off x="7824864" y="2490753"/>
            <a:ext cx="3342807"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IN" sz="2400" b="1" dirty="0">
                <a:highlight>
                  <a:srgbClr val="FFFF00"/>
                </a:highlight>
              </a:rPr>
              <a:t>COLLOIDAL SOLUTION</a:t>
            </a:r>
          </a:p>
        </p:txBody>
      </p:sp>
      <p:sp>
        <p:nvSpPr>
          <p:cNvPr id="20" name="TextBox 19">
            <a:extLst>
              <a:ext uri="{FF2B5EF4-FFF2-40B4-BE49-F238E27FC236}">
                <a16:creationId xmlns:a16="http://schemas.microsoft.com/office/drawing/2014/main" id="{F87ACFC4-3757-4E05-9425-5F9C85D95F17}"/>
              </a:ext>
            </a:extLst>
          </p:cNvPr>
          <p:cNvSpPr txBox="1"/>
          <p:nvPr/>
        </p:nvSpPr>
        <p:spPr>
          <a:xfrm>
            <a:off x="1028083" y="3023621"/>
            <a:ext cx="3339052" cy="2862322"/>
          </a:xfrm>
          <a:prstGeom prst="rect">
            <a:avLst/>
          </a:prstGeom>
          <a:noFill/>
        </p:spPr>
        <p:txBody>
          <a:bodyPr wrap="square" rtlCol="0">
            <a:spAutoFit/>
          </a:bodyPr>
          <a:lstStyle/>
          <a:p>
            <a:r>
              <a:rPr lang="en-US" dirty="0"/>
              <a:t>The size of solute particles is so small that it mixes evenly with the solvent particle and is perceived as single component. Such a solution is called true solution.</a:t>
            </a:r>
            <a:br>
              <a:rPr lang="en-US" dirty="0"/>
            </a:br>
            <a:r>
              <a:rPr lang="en-US" dirty="0"/>
              <a:t>Example</a:t>
            </a:r>
            <a:br>
              <a:rPr lang="en-US" dirty="0"/>
            </a:br>
            <a:r>
              <a:rPr lang="en-US" dirty="0"/>
              <a:t>A Pinch of sodium chloride in a glass of water.</a:t>
            </a:r>
            <a:br>
              <a:rPr lang="en-US" dirty="0"/>
            </a:br>
            <a:endParaRPr lang="en-IN" dirty="0"/>
          </a:p>
        </p:txBody>
      </p:sp>
      <p:sp>
        <p:nvSpPr>
          <p:cNvPr id="22" name="TextBox 21">
            <a:extLst>
              <a:ext uri="{FF2B5EF4-FFF2-40B4-BE49-F238E27FC236}">
                <a16:creationId xmlns:a16="http://schemas.microsoft.com/office/drawing/2014/main" id="{5FE6A047-0899-49C0-A882-E78EB287D5D1}"/>
              </a:ext>
            </a:extLst>
          </p:cNvPr>
          <p:cNvSpPr txBox="1"/>
          <p:nvPr/>
        </p:nvSpPr>
        <p:spPr>
          <a:xfrm>
            <a:off x="7824864" y="2905059"/>
            <a:ext cx="3342806" cy="3693319"/>
          </a:xfrm>
          <a:prstGeom prst="rect">
            <a:avLst/>
          </a:prstGeom>
          <a:noFill/>
        </p:spPr>
        <p:txBody>
          <a:bodyPr wrap="square" rtlCol="0">
            <a:spAutoFit/>
          </a:bodyPr>
          <a:lstStyle/>
          <a:p>
            <a:r>
              <a:rPr lang="en-US" dirty="0"/>
              <a:t>When the size of solute particles is greater than that of the particles in true solution which makes it to be perceived separately but the solute particles become an integral part of the solution and cannot be filtered.</a:t>
            </a:r>
            <a:br>
              <a:rPr lang="en-US" dirty="0"/>
            </a:br>
            <a:r>
              <a:rPr lang="en-US" dirty="0"/>
              <a:t>Example</a:t>
            </a:r>
            <a:br>
              <a:rPr lang="en-US" dirty="0"/>
            </a:br>
            <a:r>
              <a:rPr lang="en-US" dirty="0"/>
              <a:t>Milk is a complex mixture of calcium ions sugar and other vitamins in water which cannot be filtered hence it is known as colloidal solution.</a:t>
            </a:r>
            <a:endParaRPr lang="en-IN" dirty="0"/>
          </a:p>
        </p:txBody>
      </p:sp>
      <p:sp>
        <p:nvSpPr>
          <p:cNvPr id="23" name="TextBox 22">
            <a:extLst>
              <a:ext uri="{FF2B5EF4-FFF2-40B4-BE49-F238E27FC236}">
                <a16:creationId xmlns:a16="http://schemas.microsoft.com/office/drawing/2014/main" id="{ECC2C071-0FBF-4111-98E3-137E38FBE309}"/>
              </a:ext>
            </a:extLst>
          </p:cNvPr>
          <p:cNvSpPr txBox="1"/>
          <p:nvPr/>
        </p:nvSpPr>
        <p:spPr>
          <a:xfrm>
            <a:off x="5102278" y="2952418"/>
            <a:ext cx="1987443" cy="3693319"/>
          </a:xfrm>
          <a:prstGeom prst="rect">
            <a:avLst/>
          </a:prstGeom>
          <a:noFill/>
        </p:spPr>
        <p:txBody>
          <a:bodyPr wrap="square" rtlCol="0">
            <a:spAutoFit/>
          </a:bodyPr>
          <a:lstStyle/>
          <a:p>
            <a:r>
              <a:rPr lang="en-US" dirty="0"/>
              <a:t>When the solute particles are big enough to be perceive separately and can be filtered leaving solute particles as a residue. Such a solution is known as suspension.</a:t>
            </a:r>
            <a:br>
              <a:rPr lang="en-US" dirty="0"/>
            </a:br>
            <a:r>
              <a:rPr lang="en-US" dirty="0"/>
              <a:t>Example</a:t>
            </a:r>
            <a:br>
              <a:rPr lang="en-US" dirty="0"/>
            </a:br>
            <a:r>
              <a:rPr lang="en-US" dirty="0"/>
              <a:t>sawdust in water</a:t>
            </a:r>
            <a:br>
              <a:rPr lang="en-US" dirty="0"/>
            </a:br>
            <a:endParaRPr lang="en-IN" dirty="0"/>
          </a:p>
        </p:txBody>
      </p:sp>
      <p:pic>
        <p:nvPicPr>
          <p:cNvPr id="2" name="Recorded Sound">
            <a:hlinkClick r:id="" action="ppaction://media"/>
            <a:extLst>
              <a:ext uri="{FF2B5EF4-FFF2-40B4-BE49-F238E27FC236}">
                <a16:creationId xmlns:a16="http://schemas.microsoft.com/office/drawing/2014/main" id="{9A8DC335-344B-4652-B06E-2AB9155B2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6326" y="89570"/>
            <a:ext cx="609600" cy="609600"/>
          </a:xfrm>
          <a:prstGeom prst="rect">
            <a:avLst/>
          </a:prstGeom>
        </p:spPr>
      </p:pic>
    </p:spTree>
    <p:extLst>
      <p:ext uri="{BB962C8B-B14F-4D97-AF65-F5344CB8AC3E}">
        <p14:creationId xmlns:p14="http://schemas.microsoft.com/office/powerpoint/2010/main" val="391520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1253</TotalTime>
  <Words>1430</Words>
  <Application>Microsoft Office PowerPoint</Application>
  <PresentationFormat>Widescreen</PresentationFormat>
  <Paragraphs>88</Paragraphs>
  <Slides>15</Slides>
  <Notes>0</Notes>
  <HiddenSlides>0</HiddenSlides>
  <MMClips>12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Aharoni</vt:lpstr>
      <vt:lpstr>Calibri</vt:lpstr>
      <vt:lpstr>Calibri Light</vt:lpstr>
      <vt:lpstr>Arial Rounded MT Bold</vt:lpstr>
      <vt:lpstr>Arial</vt:lpstr>
      <vt:lpstr>Algerian</vt:lpstr>
      <vt:lpstr>Century Gothic</vt:lpstr>
      <vt:lpstr>Wingdings 3</vt:lpstr>
      <vt:lpstr>Office Theme</vt:lpstr>
      <vt:lpstr>Wisp</vt:lpstr>
      <vt:lpstr>ELEMENTS,COMPOUNDS AND MIXTURES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ELEMENTS,COMPOUNDS AND MIXTURES</dc:title>
  <dc:creator>Shreya Mondal</dc:creator>
  <cp:lastModifiedBy>Shreya Mondal</cp:lastModifiedBy>
  <cp:revision>82</cp:revision>
  <dcterms:created xsi:type="dcterms:W3CDTF">2020-07-04T14:59:15Z</dcterms:created>
  <dcterms:modified xsi:type="dcterms:W3CDTF">2020-07-08T07:34:53Z</dcterms:modified>
</cp:coreProperties>
</file>